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84"/>
  </p:notesMasterIdLst>
  <p:sldIdLst>
    <p:sldId id="256" r:id="rId2"/>
    <p:sldId id="338"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Lst>
  <p:sldSz cx="9144000" cy="5143500" type="screen16x9"/>
  <p:notesSz cx="6858000" cy="9144000"/>
  <p:embeddedFontLst>
    <p:embeddedFont>
      <p:font typeface="Calibri" panose="020F0502020204030204" pitchFamily="34" charset="0"/>
      <p:regular r:id="rId85"/>
      <p:bold r:id="rId86"/>
      <p:italic r:id="rId87"/>
      <p:boldItalic r:id="rId88"/>
    </p:embeddedFont>
    <p:embeddedFont>
      <p:font typeface="Corbel" panose="020B0503020204020204" pitchFamily="34" charset="0"/>
      <p:regular r:id="rId89"/>
      <p:bold r:id="rId90"/>
      <p:italic r:id="rId91"/>
      <p:boldItalic r:id="rId92"/>
    </p:embeddedFont>
    <p:embeddedFont>
      <p:font typeface="Garamond" panose="02020404030301010803" pitchFamily="18" charset="0"/>
      <p:regular r:id="rId93"/>
      <p:bold r:id="rId94"/>
      <p:italic r:id="rId95"/>
      <p:boldItalic r:id="rId96"/>
    </p:embeddedFont>
    <p:embeddedFont>
      <p:font typeface="Lato" panose="020F0502020204030203" pitchFamily="34" charset="0"/>
      <p:regular r:id="rId97"/>
      <p:bold r:id="rId98"/>
      <p:italic r:id="rId99"/>
      <p:boldItalic r:id="rId100"/>
    </p:embeddedFont>
    <p:embeddedFont>
      <p:font typeface="Overlock" panose="02000506030000020004" pitchFamily="2" charset="77"/>
      <p:regular r:id="rId101"/>
      <p:bold r:id="rId102"/>
      <p:italic r:id="rId103"/>
      <p:boldItalic r:id="rId10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99">
          <p15:clr>
            <a:srgbClr val="A4A3A4"/>
          </p15:clr>
        </p15:guide>
        <p15:guide id="2" pos="2887">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5" roundtripDataSignature="AMtx7mg1GfQf33e+VV0KQ0navRpxE+wfJ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51F2800-CF21-4D5D-A4C2-A6E5E9D07531}">
  <a:tblStyle styleId="{851F2800-CF21-4D5D-A4C2-A6E5E9D07531}" styleName="Table_0">
    <a:wholeTbl>
      <a:tcTxStyle b="off" i="off">
        <a:font>
          <a:latin typeface="Corbel"/>
          <a:ea typeface="Corbel"/>
          <a:cs typeface="Corbe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9F9F9"/>
          </a:solidFill>
        </a:fill>
      </a:tcStyle>
    </a:wholeTbl>
    <a:band1H>
      <a:tcTxStyle/>
      <a:tcStyle>
        <a:tcBdr/>
        <a:fill>
          <a:solidFill>
            <a:srgbClr val="F2F2F2"/>
          </a:solidFill>
        </a:fill>
      </a:tcStyle>
    </a:band1H>
    <a:band2H>
      <a:tcTxStyle/>
      <a:tcStyle>
        <a:tcBdr/>
      </a:tcStyle>
    </a:band2H>
    <a:band1V>
      <a:tcTxStyle/>
      <a:tcStyle>
        <a:tcBdr/>
        <a:fill>
          <a:solidFill>
            <a:srgbClr val="F2F2F2"/>
          </a:solidFill>
        </a:fill>
      </a:tcStyle>
    </a:band1V>
    <a:band2V>
      <a:tcTxStyle/>
      <a:tcStyle>
        <a:tcBdr/>
      </a:tcStyle>
    </a:band2V>
    <a:lastCol>
      <a:tcTxStyle b="on" i="off">
        <a:font>
          <a:latin typeface="Corbel"/>
          <a:ea typeface="Corbel"/>
          <a:cs typeface="Corbel"/>
        </a:font>
        <a:schemeClr val="lt1"/>
      </a:tcTxStyle>
      <a:tcStyle>
        <a:tcBdr/>
        <a:fill>
          <a:solidFill>
            <a:schemeClr val="accent1"/>
          </a:solidFill>
        </a:fill>
      </a:tcStyle>
    </a:lastCol>
    <a:firstCol>
      <a:tcTxStyle b="on" i="off">
        <a:font>
          <a:latin typeface="Corbel"/>
          <a:ea typeface="Corbel"/>
          <a:cs typeface="Corbel"/>
        </a:font>
        <a:schemeClr val="lt1"/>
      </a:tcTxStyle>
      <a:tcStyle>
        <a:tcBdr/>
        <a:fill>
          <a:solidFill>
            <a:schemeClr val="accent1"/>
          </a:solidFill>
        </a:fill>
      </a:tcStyle>
    </a:firstCol>
    <a:lastRow>
      <a:tcTxStyle b="on" i="off">
        <a:font>
          <a:latin typeface="Corbel"/>
          <a:ea typeface="Corbel"/>
          <a:cs typeface="Corbe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orbel"/>
          <a:ea typeface="Corbel"/>
          <a:cs typeface="Corbe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49"/>
    <p:restoredTop sz="94710"/>
  </p:normalViewPr>
  <p:slideViewPr>
    <p:cSldViewPr snapToGrid="0">
      <p:cViewPr varScale="1">
        <p:scale>
          <a:sx n="189" d="100"/>
          <a:sy n="189" d="100"/>
        </p:scale>
        <p:origin x="216" y="176"/>
      </p:cViewPr>
      <p:guideLst>
        <p:guide orient="horz" pos="1599"/>
        <p:guide pos="288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font" Target="fonts/font5.fntdata"/><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8.fntdata"/><Relationship Id="rId5" Type="http://schemas.openxmlformats.org/officeDocument/2006/relationships/slide" Target="slides/slide4.xml"/><Relationship Id="rId90" Type="http://schemas.openxmlformats.org/officeDocument/2006/relationships/font" Target="fonts/font6.fntdata"/><Relationship Id="rId95" Type="http://schemas.openxmlformats.org/officeDocument/2006/relationships/font" Target="fonts/font11.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1.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9.fntdata"/><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7.fntdata"/><Relationship Id="rId96"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2.fntdata"/><Relationship Id="rId94" Type="http://schemas.openxmlformats.org/officeDocument/2006/relationships/font" Target="fonts/font10.fntdata"/><Relationship Id="rId99" Type="http://schemas.openxmlformats.org/officeDocument/2006/relationships/font" Target="fonts/font15.fntdata"/><Relationship Id="rId10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3.fntdata"/><Relationship Id="rId104" Type="http://schemas.openxmlformats.org/officeDocument/2006/relationships/font" Target="fonts/font2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3.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6.fntdata"/><Relationship Id="rId105" Type="http://customschemas.google.com/relationships/presentationmetadata" Target="meta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9.fntdata"/><Relationship Id="rId98" Type="http://schemas.openxmlformats.org/officeDocument/2006/relationships/font" Target="fonts/font1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 name="Google Shape;15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Google Shape;165;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Online evaluation: mengukur metrik live atas model deploy pada live data</a:t>
            </a:r>
            <a:endParaRPr/>
          </a:p>
          <a:p>
            <a:pPr marL="0" lvl="0" indent="0" algn="l" rtl="0">
              <a:lnSpc>
                <a:spcPct val="100000"/>
              </a:lnSpc>
              <a:spcBef>
                <a:spcPts val="0"/>
              </a:spcBef>
              <a:spcAft>
                <a:spcPts val="0"/>
              </a:spcAft>
              <a:buSzPts val="1100"/>
              <a:buNone/>
            </a:pPr>
            <a:r>
              <a:rPr lang="en-US"/>
              <a:t>Offline evaluation: mengukuru metrik offline dari model prototype pada model historical</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Online evaluation: mengukur metrik bisnis, seperti nilai lifetime pelanggan, yg biasanya tidak dtemui pada data historical  namun dekat dengan model bisnis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Offline evaluation: menggunakan metriks, seperti akurasi, presisi, recall dll.</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Ada dua sumber data: historical vs live data. </a:t>
            </a:r>
            <a:endParaRPr/>
          </a:p>
          <a:p>
            <a:pPr marL="0" lvl="0" indent="0" algn="l" rtl="0">
              <a:lnSpc>
                <a:spcPct val="100000"/>
              </a:lnSpc>
              <a:spcBef>
                <a:spcPts val="0"/>
              </a:spcBef>
              <a:spcAft>
                <a:spcPts val="0"/>
              </a:spcAft>
              <a:buSzPts val="1100"/>
              <a:buNone/>
            </a:pPr>
            <a:r>
              <a:rPr lang="en-US"/>
              <a:t>data historical biasanya diasumsikan normal</a:t>
            </a:r>
            <a:endParaRPr/>
          </a:p>
          <a:p>
            <a:pPr marL="0" lvl="0" indent="0" algn="l" rtl="0">
              <a:lnSpc>
                <a:spcPct val="100000"/>
              </a:lnSpc>
              <a:spcBef>
                <a:spcPts val="0"/>
              </a:spcBef>
              <a:spcAft>
                <a:spcPts val="0"/>
              </a:spcAft>
              <a:buSzPts val="1100"/>
              <a:buNone/>
            </a:pPr>
            <a:r>
              <a:rPr lang="en-US"/>
              <a:t>live data belum tentu</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Perbedaan distribusi live data vs data historical : dstribution drifft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 name="Google Shape;17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Online evaluation: mengukur metrik live atas model deploy pada live data</a:t>
            </a:r>
            <a:endParaRPr/>
          </a:p>
          <a:p>
            <a:pPr marL="0" lvl="0" indent="0" algn="l" rtl="0">
              <a:lnSpc>
                <a:spcPct val="100000"/>
              </a:lnSpc>
              <a:spcBef>
                <a:spcPts val="0"/>
              </a:spcBef>
              <a:spcAft>
                <a:spcPts val="0"/>
              </a:spcAft>
              <a:buSzPts val="1100"/>
              <a:buNone/>
            </a:pPr>
            <a:r>
              <a:rPr lang="en-US"/>
              <a:t>Offline evaluation: mengukuru metrik offline dari model prototype pada model historical</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Online evaluation: mengukur metrik bisnis, seperti nilai lifetime pelanggan, yg biasanya tidak dtemui pada data historical  namun dekat dengan model bisnis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Offline evaluation: menggunakan metriks, seperti akurasi, presisi, recall dll.</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Ada dua sumber data: historical vs live data. </a:t>
            </a:r>
            <a:endParaRPr/>
          </a:p>
          <a:p>
            <a:pPr marL="0" lvl="0" indent="0" algn="l" rtl="0">
              <a:lnSpc>
                <a:spcPct val="100000"/>
              </a:lnSpc>
              <a:spcBef>
                <a:spcPts val="0"/>
              </a:spcBef>
              <a:spcAft>
                <a:spcPts val="0"/>
              </a:spcAft>
              <a:buSzPts val="1100"/>
              <a:buNone/>
            </a:pPr>
            <a:r>
              <a:rPr lang="en-US"/>
              <a:t>data historical biasanya diasumsikan normal</a:t>
            </a:r>
            <a:endParaRPr/>
          </a:p>
          <a:p>
            <a:pPr marL="0" lvl="0" indent="0" algn="l" rtl="0">
              <a:lnSpc>
                <a:spcPct val="100000"/>
              </a:lnSpc>
              <a:spcBef>
                <a:spcPts val="0"/>
              </a:spcBef>
              <a:spcAft>
                <a:spcPts val="0"/>
              </a:spcAft>
              <a:buSzPts val="1100"/>
              <a:buNone/>
            </a:pPr>
            <a:r>
              <a:rPr lang="en-US"/>
              <a:t>live data belum tentu</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Perbedaan distribusi live data vs data historical : dstribution drifft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Online evaluation: mengukur metrik live atas model deploy pada live data</a:t>
            </a:r>
            <a:endParaRPr/>
          </a:p>
          <a:p>
            <a:pPr marL="0" lvl="0" indent="0" algn="l" rtl="0">
              <a:lnSpc>
                <a:spcPct val="100000"/>
              </a:lnSpc>
              <a:spcBef>
                <a:spcPts val="0"/>
              </a:spcBef>
              <a:spcAft>
                <a:spcPts val="0"/>
              </a:spcAft>
              <a:buSzPts val="1100"/>
              <a:buNone/>
            </a:pPr>
            <a:r>
              <a:rPr lang="en-US"/>
              <a:t>Offline evaluation: mengukuru metrik offline dari model prototype pada model historical</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Online evaluation: mengukur metrik bisnis, seperti nilai lifetime pelanggan, yg biasanya tidak dtemui pada data historical  namun dekat dengan model bisnis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Offline evaluation: menggunakan metriks, seperti akurasi, presisi, recall dll.</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Ada dua sumber data: historical vs live data. </a:t>
            </a:r>
            <a:endParaRPr/>
          </a:p>
          <a:p>
            <a:pPr marL="0" lvl="0" indent="0" algn="l" rtl="0">
              <a:lnSpc>
                <a:spcPct val="100000"/>
              </a:lnSpc>
              <a:spcBef>
                <a:spcPts val="0"/>
              </a:spcBef>
              <a:spcAft>
                <a:spcPts val="0"/>
              </a:spcAft>
              <a:buSzPts val="1100"/>
              <a:buNone/>
            </a:pPr>
            <a:r>
              <a:rPr lang="en-US"/>
              <a:t>data historical biasanya diasumsikan normal</a:t>
            </a:r>
            <a:endParaRPr/>
          </a:p>
          <a:p>
            <a:pPr marL="0" lvl="0" indent="0" algn="l" rtl="0">
              <a:lnSpc>
                <a:spcPct val="100000"/>
              </a:lnSpc>
              <a:spcBef>
                <a:spcPts val="0"/>
              </a:spcBef>
              <a:spcAft>
                <a:spcPts val="0"/>
              </a:spcAft>
              <a:buSzPts val="1100"/>
              <a:buNone/>
            </a:pPr>
            <a:r>
              <a:rPr lang="en-US"/>
              <a:t>live data belum tentu</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Perbedaan distribusi live data vs data historical : dstribution drifft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 name="Google Shape;211;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 name="Google Shape;232;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 name="Google Shape;249;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0" name="Google Shape;26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 name="Google Shape;268;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6" name="Google Shape;27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4" name="Google Shape;284;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2" name="Google Shape;292;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9" name="Google Shape;299;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Google Shape;313;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1" name="Google Shape;321;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3" name="Google Shape;333;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05ef28084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 name="Google Shape;98;g105ef28084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1" name="Google Shape;341;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8" name="Google Shape;348;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2" name="Google Shape;372;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0" name="Google Shape;380;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0" name="Google Shape;390;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Aritmetik mean: menandai pusat dari dataset yang ada</a:t>
            </a:r>
            <a:endParaRPr/>
          </a:p>
          <a:p>
            <a:pPr marL="0" lvl="0" indent="0" algn="l" rtl="0">
              <a:lnSpc>
                <a:spcPct val="100000"/>
              </a:lnSpc>
              <a:spcBef>
                <a:spcPts val="0"/>
              </a:spcBef>
              <a:spcAft>
                <a:spcPts val="0"/>
              </a:spcAft>
              <a:buSzPts val="1100"/>
              <a:buNone/>
            </a:pPr>
            <a:r>
              <a:rPr lang="en-US"/>
              <a:t>Harmonic mean: menandai/mencari koneksi logis thdp nilai total</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1" name="Google Shape;401;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Aritmetik mean: menandai pusat dari dataset yang ada</a:t>
            </a:r>
            <a:endParaRPr/>
          </a:p>
          <a:p>
            <a:pPr marL="0" lvl="0" indent="0" algn="l" rtl="0">
              <a:lnSpc>
                <a:spcPct val="100000"/>
              </a:lnSpc>
              <a:spcBef>
                <a:spcPts val="0"/>
              </a:spcBef>
              <a:spcAft>
                <a:spcPts val="0"/>
              </a:spcAft>
              <a:buSzPts val="1100"/>
              <a:buNone/>
            </a:pPr>
            <a:r>
              <a:rPr lang="en-US"/>
              <a:t>Harmonic mean: menandai/mencari koneksi logis thdp nilai total</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5" name="Google Shape;415;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8" name="Google Shape;428;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05ef280843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 name="Google Shape;106;g105ef280843_0_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9" name="Google Shape;439;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8" name="Google Shape;448;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7" name="Google Shape;457;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i="1">
                <a:solidFill>
                  <a:srgbClr val="0F3570"/>
                </a:solidFill>
                <a:latin typeface="Overlock"/>
                <a:ea typeface="Overlock"/>
                <a:cs typeface="Overlock"/>
                <a:sym typeface="Overlock"/>
              </a:rPr>
              <a:t>Diskusi</a:t>
            </a:r>
            <a:r>
              <a:rPr lang="en-US" i="1">
                <a:solidFill>
                  <a:srgbClr val="0F3570"/>
                </a:solidFill>
                <a:latin typeface="Overlock"/>
                <a:ea typeface="Overlock"/>
                <a:cs typeface="Overlock"/>
                <a:sym typeface="Overlock"/>
              </a:rPr>
              <a:t>: apa arti garis putus berwarna merah (random guess) pada diagram ROC-AUC ?</a:t>
            </a:r>
            <a:endParaRPr/>
          </a:p>
          <a:p>
            <a:pPr marL="0" lvl="0" indent="0" algn="l" rtl="0">
              <a:lnSpc>
                <a:spcPct val="100000"/>
              </a:lnSpc>
              <a:spcBef>
                <a:spcPts val="0"/>
              </a:spcBef>
              <a:spcAft>
                <a:spcPts val="0"/>
              </a:spcAft>
              <a:buSzPts val="1100"/>
              <a:buNone/>
            </a:pPr>
            <a:r>
              <a:rPr lang="en-US" b="1"/>
              <a:t>Jawab: True Positive Rate = False Positive Rate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 name="Google Shape;467;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6" name="Google Shape;476;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4" name="Google Shape;484;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1" name="Google Shape;491;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7" name="Google Shape;497;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3" name="Google Shape;503;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0" name="Google Shape;510;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 name="Google Shape;11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8" name="Google Shape;518;p4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4" name="Google Shape;524;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2" name="Google Shape;532;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3" name="Google Shape;543;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3" name="Google Shape;553;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0" name="Google Shape;560;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Mengapa nilai mutlak? </a:t>
            </a:r>
            <a:endParaRPr/>
          </a:p>
          <a:p>
            <a:pPr marL="0" lvl="0" indent="0" algn="l" rtl="0">
              <a:lnSpc>
                <a:spcPct val="100000"/>
              </a:lnSpc>
              <a:spcBef>
                <a:spcPts val="0"/>
              </a:spcBef>
              <a:spcAft>
                <a:spcPts val="0"/>
              </a:spcAft>
              <a:buSzPts val="1100"/>
              <a:buNone/>
            </a:pPr>
            <a:r>
              <a:rPr lang="en-US"/>
              <a:t>Jawab:  mengukur besarnya rata-rata kesalahan/error dalam serangkaian prediksi, tanpa mempertimbangkan arahnya</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0" name="Google Shape;570;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Diskusi:</a:t>
            </a:r>
            <a:endParaRPr/>
          </a:p>
          <a:p>
            <a:pPr marL="0" lvl="0" indent="0" algn="l" rtl="0">
              <a:lnSpc>
                <a:spcPct val="100000"/>
              </a:lnSpc>
              <a:spcBef>
                <a:spcPts val="0"/>
              </a:spcBef>
              <a:spcAft>
                <a:spcPts val="0"/>
              </a:spcAft>
              <a:buSzPts val="1100"/>
              <a:buNone/>
            </a:pPr>
            <a:r>
              <a:rPr lang="en-US"/>
              <a:t>T: </a:t>
            </a:r>
            <a:r>
              <a:rPr lang="en-US" i="1">
                <a:solidFill>
                  <a:srgbClr val="0F3570"/>
                </a:solidFill>
                <a:latin typeface="Overlock"/>
                <a:ea typeface="Overlock"/>
                <a:cs typeface="Overlock"/>
                <a:sym typeface="Overlock"/>
              </a:rPr>
              <a:t>Lebih sensitive terhadap pencilan (outlier), </a:t>
            </a:r>
            <a:r>
              <a:rPr lang="en-US" b="1" i="1">
                <a:solidFill>
                  <a:srgbClr val="0F3570"/>
                </a:solidFill>
                <a:latin typeface="Overlock"/>
                <a:ea typeface="Overlock"/>
                <a:cs typeface="Overlock"/>
                <a:sym typeface="Overlock"/>
              </a:rPr>
              <a:t>Diskusi</a:t>
            </a:r>
            <a:r>
              <a:rPr lang="en-US" i="1">
                <a:solidFill>
                  <a:srgbClr val="0F3570"/>
                </a:solidFill>
                <a:latin typeface="Overlock"/>
                <a:ea typeface="Overlock"/>
                <a:cs typeface="Overlock"/>
                <a:sym typeface="Overlock"/>
              </a:rPr>
              <a:t>: Mengapa?</a:t>
            </a:r>
            <a:endParaRPr b="0" i="0" u="none" strike="noStrike" cap="none">
              <a:solidFill>
                <a:srgbClr val="000000"/>
              </a:solidFill>
              <a:latin typeface="Overlock"/>
              <a:ea typeface="Overlock"/>
              <a:cs typeface="Overlock"/>
              <a:sym typeface="Overlock"/>
            </a:endParaRPr>
          </a:p>
          <a:p>
            <a:pPr marL="0" lvl="0" indent="0" algn="l" rtl="0">
              <a:lnSpc>
                <a:spcPct val="100000"/>
              </a:lnSpc>
              <a:spcBef>
                <a:spcPts val="0"/>
              </a:spcBef>
              <a:spcAft>
                <a:spcPts val="0"/>
              </a:spcAft>
              <a:buSzPts val="1100"/>
              <a:buNone/>
            </a:pPr>
            <a:r>
              <a:rPr lang="en-US"/>
              <a:t>J: karena kesalahan/error dikuadratkan sebelum rata-rata dikurangi dengan akar kuadrat.</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0" name="Google Shape;580;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Diskusi:</a:t>
            </a:r>
            <a:endParaRPr/>
          </a:p>
          <a:p>
            <a:pPr marL="0" lvl="0" indent="0" algn="l" rtl="0">
              <a:lnSpc>
                <a:spcPct val="100000"/>
              </a:lnSpc>
              <a:spcBef>
                <a:spcPts val="0"/>
              </a:spcBef>
              <a:spcAft>
                <a:spcPts val="0"/>
              </a:spcAft>
              <a:buSzPts val="1100"/>
              <a:buNone/>
            </a:pPr>
            <a:r>
              <a:rPr lang="en-US"/>
              <a:t>T: </a:t>
            </a:r>
            <a:r>
              <a:rPr lang="en-US" i="1">
                <a:solidFill>
                  <a:srgbClr val="0F3570"/>
                </a:solidFill>
                <a:latin typeface="Overlock"/>
                <a:ea typeface="Overlock"/>
                <a:cs typeface="Overlock"/>
                <a:sym typeface="Overlock"/>
              </a:rPr>
              <a:t>Lebih sensitive terhadap pencilan (outlier), </a:t>
            </a:r>
            <a:r>
              <a:rPr lang="en-US" b="1" i="1">
                <a:solidFill>
                  <a:srgbClr val="0F3570"/>
                </a:solidFill>
                <a:latin typeface="Overlock"/>
                <a:ea typeface="Overlock"/>
                <a:cs typeface="Overlock"/>
                <a:sym typeface="Overlock"/>
              </a:rPr>
              <a:t>Diskusi</a:t>
            </a:r>
            <a:r>
              <a:rPr lang="en-US" i="1">
                <a:solidFill>
                  <a:srgbClr val="0F3570"/>
                </a:solidFill>
                <a:latin typeface="Overlock"/>
                <a:ea typeface="Overlock"/>
                <a:cs typeface="Overlock"/>
                <a:sym typeface="Overlock"/>
              </a:rPr>
              <a:t>: Mengapa?</a:t>
            </a:r>
            <a:endParaRPr b="0" i="0" u="none" strike="noStrike" cap="none">
              <a:solidFill>
                <a:srgbClr val="000000"/>
              </a:solidFill>
              <a:latin typeface="Overlock"/>
              <a:ea typeface="Overlock"/>
              <a:cs typeface="Overlock"/>
              <a:sym typeface="Overlock"/>
            </a:endParaRPr>
          </a:p>
          <a:p>
            <a:pPr marL="0" lvl="0" indent="0" algn="l" rtl="0">
              <a:lnSpc>
                <a:spcPct val="100000"/>
              </a:lnSpc>
              <a:spcBef>
                <a:spcPts val="0"/>
              </a:spcBef>
              <a:spcAft>
                <a:spcPts val="0"/>
              </a:spcAft>
              <a:buSzPts val="1100"/>
              <a:buNone/>
            </a:pPr>
            <a:r>
              <a:rPr lang="en-US"/>
              <a:t>J: karena kesalahan/error dikuadratkan sebelum rata-rata dikurangi dengan akar kuadrat.</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8" name="Google Shape;608;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5" name="Google Shape;615;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2" name="Google Shape;622;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0" name="Google Shape;630;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0" name="Google Shape;640;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0" name="Google Shape;650;p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8" name="Google Shape;658;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6" name="Google Shape;666;p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3" name="Google Shape;673;p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2" name="Google Shape;682;p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9" name="Google Shape;689;p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p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7" name="Google Shape;697;p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Online evaluation: mengukur metrik live atas model deploy pada live data</a:t>
            </a:r>
            <a:endParaRPr/>
          </a:p>
          <a:p>
            <a:pPr marL="0" lvl="0" indent="0" algn="l" rtl="0">
              <a:lnSpc>
                <a:spcPct val="100000"/>
              </a:lnSpc>
              <a:spcBef>
                <a:spcPts val="0"/>
              </a:spcBef>
              <a:spcAft>
                <a:spcPts val="0"/>
              </a:spcAft>
              <a:buSzPts val="1100"/>
              <a:buNone/>
            </a:pPr>
            <a:r>
              <a:rPr lang="en-US"/>
              <a:t>Offline evaluation: mengukuru metrik offline dari model prototype pada model historical</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Online evaluation: mengukur metrik bisnis, seperti nilai lifetime pelanggan, yg biasanya tidak dtemui pada data historical  namun dekat dengan model bisnis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Offline evaluation: menggunakan metriks, seperti akurasi, presisi, recall dll.</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Ada dua sumber data: historical vs live data. </a:t>
            </a:r>
            <a:endParaRPr/>
          </a:p>
          <a:p>
            <a:pPr marL="0" lvl="0" indent="0" algn="l" rtl="0">
              <a:lnSpc>
                <a:spcPct val="100000"/>
              </a:lnSpc>
              <a:spcBef>
                <a:spcPts val="0"/>
              </a:spcBef>
              <a:spcAft>
                <a:spcPts val="0"/>
              </a:spcAft>
              <a:buSzPts val="1100"/>
              <a:buNone/>
            </a:pPr>
            <a:r>
              <a:rPr lang="en-US"/>
              <a:t>data historical biasanya diasumsikan norma</a:t>
            </a:r>
            <a:endParaRPr/>
          </a:p>
          <a:p>
            <a:pPr marL="0" lvl="0" indent="0" algn="l" rtl="0">
              <a:lnSpc>
                <a:spcPct val="100000"/>
              </a:lnSpc>
              <a:spcBef>
                <a:spcPts val="0"/>
              </a:spcBef>
              <a:spcAft>
                <a:spcPts val="0"/>
              </a:spcAft>
              <a:buSzPts val="1100"/>
              <a:buNone/>
            </a:pPr>
            <a:r>
              <a:rPr lang="en-US"/>
              <a:t>live data belum tentu</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Perbedaan distribusi live data vs data historical : dstribution drifft</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1061ee0987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3" name="Google Shape;703;g1061ee0987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1061ee09877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5" name="Google Shape;715;g1061ee09877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1061ee09877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6" name="Google Shape;726;g1061ee09877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p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5" name="Google Shape;735;p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p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2" name="Google Shape;742;p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2" name="Google Shape;752;p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p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9" name="Google Shape;759;p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p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6" name="Google Shape;766;p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3" name="Google Shape;773;p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p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0" name="Google Shape;780;p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Online evaluation: mengukur metrik live atas model deploy pada live data</a:t>
            </a:r>
            <a:endParaRPr/>
          </a:p>
          <a:p>
            <a:pPr marL="0" lvl="0" indent="0" algn="l" rtl="0">
              <a:lnSpc>
                <a:spcPct val="100000"/>
              </a:lnSpc>
              <a:spcBef>
                <a:spcPts val="0"/>
              </a:spcBef>
              <a:spcAft>
                <a:spcPts val="0"/>
              </a:spcAft>
              <a:buSzPts val="1100"/>
              <a:buNone/>
            </a:pPr>
            <a:r>
              <a:rPr lang="en-US"/>
              <a:t>Offline evaluation: mengukuru metrik offline dari model prototype pada model historical</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Online evaluation: mengukur metrik bisnis, seperti nilai lifetime pelanggan, yg biasanya tidak dtemui pada data historical  namun dekat dengan model bisnis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Offline evaluation: menggunakan metriks, seperti akurasi, presisi, recall dll.</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Ada dua sumber data: historical vs live data. </a:t>
            </a:r>
            <a:endParaRPr/>
          </a:p>
          <a:p>
            <a:pPr marL="0" lvl="0" indent="0" algn="l" rtl="0">
              <a:lnSpc>
                <a:spcPct val="100000"/>
              </a:lnSpc>
              <a:spcBef>
                <a:spcPts val="0"/>
              </a:spcBef>
              <a:spcAft>
                <a:spcPts val="0"/>
              </a:spcAft>
              <a:buSzPts val="1100"/>
              <a:buNone/>
            </a:pPr>
            <a:r>
              <a:rPr lang="en-US"/>
              <a:t>data historical biasanya diasumsikan normal</a:t>
            </a:r>
            <a:endParaRPr/>
          </a:p>
          <a:p>
            <a:pPr marL="0" lvl="0" indent="0" algn="l" rtl="0">
              <a:lnSpc>
                <a:spcPct val="100000"/>
              </a:lnSpc>
              <a:spcBef>
                <a:spcPts val="0"/>
              </a:spcBef>
              <a:spcAft>
                <a:spcPts val="0"/>
              </a:spcAft>
              <a:buSzPts val="1100"/>
              <a:buNone/>
            </a:pPr>
            <a:r>
              <a:rPr lang="en-US"/>
              <a:t>live data belum tentu</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Perbedaan distribusi live data vs data historical : dstribution drifft</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p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7" name="Google Shape;787;p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p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94" name="Google Shape;794;p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p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1" name="Google Shape;801;p8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3.png"/><Relationship Id="rId5" Type="http://schemas.openxmlformats.org/officeDocument/2006/relationships/image" Target="../media/image6.png"/><Relationship Id="rId10"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Slide">
  <p:cSld name="Cover Slide">
    <p:bg>
      <p:bgPr>
        <a:solidFill>
          <a:schemeClr val="lt1"/>
        </a:solidFill>
        <a:effectLst/>
      </p:bgPr>
    </p:bg>
    <p:spTree>
      <p:nvGrpSpPr>
        <p:cNvPr id="1" name="Shape 19"/>
        <p:cNvGrpSpPr/>
        <p:nvPr/>
      </p:nvGrpSpPr>
      <p:grpSpPr>
        <a:xfrm>
          <a:off x="0" y="0"/>
          <a:ext cx="0" cy="0"/>
          <a:chOff x="0" y="0"/>
          <a:chExt cx="0" cy="0"/>
        </a:xfrm>
      </p:grpSpPr>
      <p:sp>
        <p:nvSpPr>
          <p:cNvPr id="20" name="Google Shape;20;p82"/>
          <p:cNvSpPr/>
          <p:nvPr/>
        </p:nvSpPr>
        <p:spPr>
          <a:xfrm>
            <a:off x="0" y="0"/>
            <a:ext cx="9144000" cy="5183505"/>
          </a:xfrm>
          <a:prstGeom prst="rect">
            <a:avLst/>
          </a:prstGeom>
          <a:gradFill>
            <a:gsLst>
              <a:gs pos="0">
                <a:srgbClr val="1EA4B2"/>
              </a:gs>
              <a:gs pos="8000">
                <a:srgbClr val="1EA4B2"/>
              </a:gs>
              <a:gs pos="100000">
                <a:srgbClr val="ABE1DC"/>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21" name="Google Shape;21;p82"/>
          <p:cNvSpPr txBox="1">
            <a:spLocks noGrp="1"/>
          </p:cNvSpPr>
          <p:nvPr>
            <p:ph type="subTitle" idx="1"/>
          </p:nvPr>
        </p:nvSpPr>
        <p:spPr>
          <a:xfrm>
            <a:off x="263767" y="2427193"/>
            <a:ext cx="1761981" cy="219326"/>
          </a:xfrm>
          <a:prstGeom prst="rect">
            <a:avLst/>
          </a:prstGeom>
          <a:noFill/>
          <a:ln>
            <a:noFill/>
          </a:ln>
        </p:spPr>
        <p:txBody>
          <a:bodyPr spcFirstLastPara="1" wrap="square" lIns="91425" tIns="45700" rIns="91425" bIns="45700" anchor="t" anchorCtr="0">
            <a:normAutofit/>
          </a:bodyPr>
          <a:lstStyle>
            <a:lvl1pPr lvl="0" algn="l">
              <a:lnSpc>
                <a:spcPct val="90000"/>
              </a:lnSpc>
              <a:spcBef>
                <a:spcPts val="750"/>
              </a:spcBef>
              <a:spcAft>
                <a:spcPts val="0"/>
              </a:spcAft>
              <a:buClr>
                <a:schemeClr val="dk1"/>
              </a:buClr>
              <a:buSzPts val="1200"/>
              <a:buNone/>
              <a:defRPr sz="1200">
                <a:solidFill>
                  <a:schemeClr val="dk1"/>
                </a:solidFill>
                <a:latin typeface="Arial"/>
                <a:ea typeface="Arial"/>
                <a:cs typeface="Arial"/>
                <a:sym typeface="Arial"/>
              </a:defRPr>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22" name="Google Shape;22;p82"/>
          <p:cNvSpPr txBox="1">
            <a:spLocks noGrp="1"/>
          </p:cNvSpPr>
          <p:nvPr>
            <p:ph type="ctrTitle"/>
          </p:nvPr>
        </p:nvSpPr>
        <p:spPr>
          <a:xfrm>
            <a:off x="263768" y="2762672"/>
            <a:ext cx="5834954" cy="69386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4500"/>
              <a:buFont typeface="Garamond"/>
              <a:buNone/>
              <a:defRPr sz="4500" b="1">
                <a:solidFill>
                  <a:schemeClr val="dk1"/>
                </a:solidFill>
                <a:latin typeface="Garamond"/>
                <a:ea typeface="Garamond"/>
                <a:cs typeface="Garamond"/>
                <a:sym typeface="Garamon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82"/>
          <p:cNvSpPr txBox="1"/>
          <p:nvPr/>
        </p:nvSpPr>
        <p:spPr>
          <a:xfrm>
            <a:off x="263767" y="1659798"/>
            <a:ext cx="6244335" cy="612706"/>
          </a:xfrm>
          <a:prstGeom prst="rect">
            <a:avLst/>
          </a:prstGeom>
          <a:noFill/>
          <a:ln>
            <a:noFill/>
          </a:ln>
        </p:spPr>
        <p:txBody>
          <a:bodyPr spcFirstLastPara="1" wrap="square" lIns="91425" tIns="81000" rIns="91425" bIns="45700" anchor="t" anchorCtr="0">
            <a:spAutoFit/>
          </a:bodyPr>
          <a:lstStyle/>
          <a:p>
            <a:pPr marL="0" marR="0" lvl="0" indent="0" algn="l" rtl="0">
              <a:lnSpc>
                <a:spcPct val="100000"/>
              </a:lnSpc>
              <a:spcBef>
                <a:spcPts val="0"/>
              </a:spcBef>
              <a:spcAft>
                <a:spcPts val="0"/>
              </a:spcAft>
              <a:buClr>
                <a:srgbClr val="0070C0"/>
              </a:buClr>
              <a:buSzPts val="1800"/>
              <a:buFont typeface="Arial"/>
              <a:buNone/>
            </a:pPr>
            <a:r>
              <a:rPr lang="en-US" sz="1800" b="1" i="0" u="none" strike="noStrike" cap="none">
                <a:solidFill>
                  <a:srgbClr val="0070C0"/>
                </a:solidFill>
                <a:latin typeface="Garamond"/>
                <a:ea typeface="Garamond"/>
                <a:cs typeface="Garamond"/>
                <a:sym typeface="Garamond"/>
              </a:rPr>
              <a:t>MICROCREDENTIAL: ASSOCIATE DATA SCIENTIST</a:t>
            </a:r>
            <a:br>
              <a:rPr lang="en-US" sz="1800" b="0" i="1" u="none" strike="noStrike" cap="none">
                <a:solidFill>
                  <a:srgbClr val="029B2D"/>
                </a:solidFill>
                <a:latin typeface="Garamond"/>
                <a:ea typeface="Garamond"/>
                <a:cs typeface="Garamond"/>
                <a:sym typeface="Garamond"/>
              </a:rPr>
            </a:br>
            <a:r>
              <a:rPr lang="en-US" sz="1350" b="0" i="0" u="none" strike="noStrike" cap="none">
                <a:solidFill>
                  <a:srgbClr val="3F3F3F"/>
                </a:solidFill>
                <a:latin typeface="Garamond"/>
                <a:ea typeface="Garamond"/>
                <a:cs typeface="Garamond"/>
                <a:sym typeface="Garamond"/>
              </a:rPr>
              <a:t>01 November – 10 Desember 2021</a:t>
            </a:r>
            <a:endParaRPr sz="1800" b="0" i="0" u="none" strike="noStrike" cap="none">
              <a:solidFill>
                <a:srgbClr val="3F3F3F"/>
              </a:solidFill>
              <a:latin typeface="Arial"/>
              <a:ea typeface="Arial"/>
              <a:cs typeface="Arial"/>
              <a:sym typeface="Arial"/>
            </a:endParaRPr>
          </a:p>
        </p:txBody>
      </p:sp>
      <p:cxnSp>
        <p:nvCxnSpPr>
          <p:cNvPr id="24" name="Google Shape;24;p82"/>
          <p:cNvCxnSpPr/>
          <p:nvPr/>
        </p:nvCxnSpPr>
        <p:spPr>
          <a:xfrm>
            <a:off x="330442" y="2400300"/>
            <a:ext cx="5908433" cy="0"/>
          </a:xfrm>
          <a:prstGeom prst="straightConnector1">
            <a:avLst/>
          </a:prstGeom>
          <a:noFill/>
          <a:ln w="9525" cap="flat" cmpd="sng">
            <a:solidFill>
              <a:srgbClr val="0070C0"/>
            </a:solidFill>
            <a:prstDash val="solid"/>
            <a:miter lim="800000"/>
            <a:headEnd type="none" w="sm" len="sm"/>
            <a:tailEnd type="none" w="sm" len="sm"/>
          </a:ln>
        </p:spPr>
      </p:cxnSp>
      <p:pic>
        <p:nvPicPr>
          <p:cNvPr id="25" name="Google Shape;25;p82"/>
          <p:cNvPicPr preferRelativeResize="0"/>
          <p:nvPr/>
        </p:nvPicPr>
        <p:blipFill rotWithShape="1">
          <a:blip r:embed="rId2">
            <a:alphaModFix/>
          </a:blip>
          <a:srcRect/>
          <a:stretch/>
        </p:blipFill>
        <p:spPr>
          <a:xfrm>
            <a:off x="6508102" y="2005259"/>
            <a:ext cx="2724449" cy="2724449"/>
          </a:xfrm>
          <a:prstGeom prst="rect">
            <a:avLst/>
          </a:prstGeom>
          <a:noFill/>
          <a:ln>
            <a:noFill/>
          </a:ln>
        </p:spPr>
      </p:pic>
      <p:pic>
        <p:nvPicPr>
          <p:cNvPr id="26" name="Google Shape;26;p82"/>
          <p:cNvPicPr preferRelativeResize="0"/>
          <p:nvPr/>
        </p:nvPicPr>
        <p:blipFill rotWithShape="1">
          <a:blip r:embed="rId3">
            <a:alphaModFix/>
          </a:blip>
          <a:srcRect/>
          <a:stretch/>
        </p:blipFill>
        <p:spPr>
          <a:xfrm>
            <a:off x="7786573" y="739819"/>
            <a:ext cx="836049" cy="445784"/>
          </a:xfrm>
          <a:prstGeom prst="rect">
            <a:avLst/>
          </a:prstGeom>
          <a:noFill/>
          <a:ln>
            <a:noFill/>
          </a:ln>
        </p:spPr>
      </p:pic>
      <p:pic>
        <p:nvPicPr>
          <p:cNvPr id="27" name="Google Shape;27;p82"/>
          <p:cNvPicPr preferRelativeResize="0"/>
          <p:nvPr/>
        </p:nvPicPr>
        <p:blipFill rotWithShape="1">
          <a:blip r:embed="rId4">
            <a:alphaModFix/>
          </a:blip>
          <a:srcRect/>
          <a:stretch/>
        </p:blipFill>
        <p:spPr>
          <a:xfrm>
            <a:off x="102349" y="89858"/>
            <a:ext cx="634750" cy="634750"/>
          </a:xfrm>
          <a:prstGeom prst="rect">
            <a:avLst/>
          </a:prstGeom>
          <a:noFill/>
          <a:ln>
            <a:noFill/>
          </a:ln>
        </p:spPr>
      </p:pic>
      <p:sp>
        <p:nvSpPr>
          <p:cNvPr id="28" name="Google Shape;28;p82"/>
          <p:cNvSpPr txBox="1"/>
          <p:nvPr/>
        </p:nvSpPr>
        <p:spPr>
          <a:xfrm>
            <a:off x="751113" y="167745"/>
            <a:ext cx="3049363" cy="47320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25" b="0" i="0" u="none" strike="noStrike" cap="none">
                <a:solidFill>
                  <a:srgbClr val="000000"/>
                </a:solidFill>
                <a:latin typeface="Arial"/>
                <a:ea typeface="Arial"/>
                <a:cs typeface="Arial"/>
                <a:sym typeface="Arial"/>
              </a:rPr>
              <a:t>Direktorat Jenderal Pendidikan Tinggi, Riset, dan, Teknologi</a:t>
            </a:r>
            <a:endParaRPr sz="825"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825" b="0" i="0" u="none" strike="noStrike" cap="none">
                <a:solidFill>
                  <a:srgbClr val="000000"/>
                </a:solidFill>
                <a:latin typeface="Arial"/>
                <a:ea typeface="Arial"/>
                <a:cs typeface="Arial"/>
                <a:sym typeface="Arial"/>
              </a:rPr>
              <a:t>Kementerian Pendidikan, Kebudayaan, Riset, dan Teknologi Republik Indonesia</a:t>
            </a:r>
            <a:endParaRPr sz="825" b="0" i="0" u="none" strike="noStrike" cap="none">
              <a:solidFill>
                <a:srgbClr val="000000"/>
              </a:solidFill>
              <a:latin typeface="Arial"/>
              <a:ea typeface="Arial"/>
              <a:cs typeface="Arial"/>
              <a:sym typeface="Arial"/>
            </a:endParaRPr>
          </a:p>
        </p:txBody>
      </p:sp>
      <p:sp>
        <p:nvSpPr>
          <p:cNvPr id="29" name="Google Shape;29;p82"/>
          <p:cNvSpPr/>
          <p:nvPr/>
        </p:nvSpPr>
        <p:spPr>
          <a:xfrm>
            <a:off x="1922342" y="4891466"/>
            <a:ext cx="5410200" cy="292040"/>
          </a:xfrm>
          <a:prstGeom prst="roundRect">
            <a:avLst>
              <a:gd name="adj" fmla="val 50000"/>
            </a:avLst>
          </a:prstGeom>
          <a:solidFill>
            <a:srgbClr val="EFEF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pic>
        <p:nvPicPr>
          <p:cNvPr id="30" name="Google Shape;30;p82" descr="Facebook Logo PNG, Free Download Logo Facebook Clipart - Free Transparent PNG  Logos"/>
          <p:cNvPicPr preferRelativeResize="0"/>
          <p:nvPr/>
        </p:nvPicPr>
        <p:blipFill rotWithShape="1">
          <a:blip r:embed="rId5">
            <a:alphaModFix/>
          </a:blip>
          <a:srcRect/>
          <a:stretch/>
        </p:blipFill>
        <p:spPr>
          <a:xfrm>
            <a:off x="2057670" y="4932813"/>
            <a:ext cx="193116" cy="170358"/>
          </a:xfrm>
          <a:prstGeom prst="rect">
            <a:avLst/>
          </a:prstGeom>
          <a:noFill/>
          <a:ln>
            <a:noFill/>
          </a:ln>
        </p:spPr>
      </p:pic>
      <p:sp>
        <p:nvSpPr>
          <p:cNvPr id="31" name="Google Shape;31;p82"/>
          <p:cNvSpPr txBox="1"/>
          <p:nvPr/>
        </p:nvSpPr>
        <p:spPr>
          <a:xfrm>
            <a:off x="2243149" y="4930047"/>
            <a:ext cx="598715" cy="1962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75" b="0" i="0" u="none" strike="noStrike" cap="none">
                <a:solidFill>
                  <a:srgbClr val="7F7F7F"/>
                </a:solidFill>
                <a:latin typeface="Arial"/>
                <a:ea typeface="Arial"/>
                <a:cs typeface="Arial"/>
                <a:sym typeface="Arial"/>
              </a:rPr>
              <a:t>ditjen.dikti</a:t>
            </a:r>
            <a:endParaRPr sz="675" b="0" i="0" u="none" strike="noStrike" cap="none">
              <a:solidFill>
                <a:srgbClr val="7F7F7F"/>
              </a:solidFill>
              <a:latin typeface="Arial"/>
              <a:ea typeface="Arial"/>
              <a:cs typeface="Arial"/>
              <a:sym typeface="Arial"/>
            </a:endParaRPr>
          </a:p>
        </p:txBody>
      </p:sp>
      <p:pic>
        <p:nvPicPr>
          <p:cNvPr id="32" name="Google Shape;32;p82" descr="Twitter Logo transparent PNG - StickPNG"/>
          <p:cNvPicPr preferRelativeResize="0"/>
          <p:nvPr/>
        </p:nvPicPr>
        <p:blipFill rotWithShape="1">
          <a:blip r:embed="rId6">
            <a:alphaModFix/>
          </a:blip>
          <a:srcRect/>
          <a:stretch/>
        </p:blipFill>
        <p:spPr>
          <a:xfrm>
            <a:off x="2836592" y="4872775"/>
            <a:ext cx="303197" cy="310730"/>
          </a:xfrm>
          <a:prstGeom prst="rect">
            <a:avLst/>
          </a:prstGeom>
          <a:noFill/>
          <a:ln>
            <a:noFill/>
          </a:ln>
        </p:spPr>
      </p:pic>
      <p:pic>
        <p:nvPicPr>
          <p:cNvPr id="33" name="Google Shape;33;p82"/>
          <p:cNvPicPr preferRelativeResize="0"/>
          <p:nvPr/>
        </p:nvPicPr>
        <p:blipFill rotWithShape="1">
          <a:blip r:embed="rId7">
            <a:alphaModFix/>
          </a:blip>
          <a:srcRect/>
          <a:stretch/>
        </p:blipFill>
        <p:spPr>
          <a:xfrm>
            <a:off x="3783181" y="4925464"/>
            <a:ext cx="238735" cy="199139"/>
          </a:xfrm>
          <a:prstGeom prst="rect">
            <a:avLst/>
          </a:prstGeom>
          <a:noFill/>
          <a:ln>
            <a:noFill/>
          </a:ln>
        </p:spPr>
      </p:pic>
      <p:pic>
        <p:nvPicPr>
          <p:cNvPr id="34" name="Google Shape;34;p82" descr="YouTube Logo PNG, Transparent YouTube Logo Icon Free DOWNLOAD"/>
          <p:cNvPicPr preferRelativeResize="0"/>
          <p:nvPr/>
        </p:nvPicPr>
        <p:blipFill rotWithShape="1">
          <a:blip r:embed="rId8">
            <a:alphaModFix/>
          </a:blip>
          <a:srcRect l="24856" t="26007" r="24234" b="25549"/>
          <a:stretch/>
        </p:blipFill>
        <p:spPr>
          <a:xfrm>
            <a:off x="4619160" y="4905608"/>
            <a:ext cx="368044" cy="241051"/>
          </a:xfrm>
          <a:prstGeom prst="rect">
            <a:avLst/>
          </a:prstGeom>
          <a:noFill/>
          <a:ln>
            <a:noFill/>
          </a:ln>
        </p:spPr>
      </p:pic>
      <p:pic>
        <p:nvPicPr>
          <p:cNvPr id="35" name="Google Shape;35;p82" descr="Website Logo PNG, Web Site Logos Free Download - Free Transparent PNG Logos"/>
          <p:cNvPicPr preferRelativeResize="0"/>
          <p:nvPr/>
        </p:nvPicPr>
        <p:blipFill rotWithShape="1">
          <a:blip r:embed="rId9">
            <a:alphaModFix/>
          </a:blip>
          <a:srcRect/>
          <a:stretch/>
        </p:blipFill>
        <p:spPr>
          <a:xfrm>
            <a:off x="5790718" y="4918240"/>
            <a:ext cx="202946" cy="196739"/>
          </a:xfrm>
          <a:prstGeom prst="rect">
            <a:avLst/>
          </a:prstGeom>
          <a:noFill/>
          <a:ln>
            <a:noFill/>
          </a:ln>
        </p:spPr>
      </p:pic>
      <p:sp>
        <p:nvSpPr>
          <p:cNvPr id="36" name="Google Shape;36;p82"/>
          <p:cNvSpPr txBox="1"/>
          <p:nvPr/>
        </p:nvSpPr>
        <p:spPr>
          <a:xfrm>
            <a:off x="3070139" y="4935974"/>
            <a:ext cx="598715" cy="3000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75" b="0" i="0" u="none" strike="noStrike" cap="none">
                <a:solidFill>
                  <a:srgbClr val="7F7F7F"/>
                </a:solidFill>
                <a:latin typeface="Arial"/>
                <a:ea typeface="Arial"/>
                <a:cs typeface="Arial"/>
                <a:sym typeface="Arial"/>
              </a:rPr>
              <a:t>@ditjendikti</a:t>
            </a:r>
            <a:endParaRPr sz="675" b="0" i="0" u="none" strike="noStrike" cap="none">
              <a:solidFill>
                <a:srgbClr val="7F7F7F"/>
              </a:solidFill>
              <a:latin typeface="Arial"/>
              <a:ea typeface="Arial"/>
              <a:cs typeface="Arial"/>
              <a:sym typeface="Arial"/>
            </a:endParaRPr>
          </a:p>
        </p:txBody>
      </p:sp>
      <p:sp>
        <p:nvSpPr>
          <p:cNvPr id="37" name="Google Shape;37;p82"/>
          <p:cNvSpPr txBox="1"/>
          <p:nvPr/>
        </p:nvSpPr>
        <p:spPr>
          <a:xfrm>
            <a:off x="4016347" y="4934954"/>
            <a:ext cx="598715" cy="1962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75" b="0" i="0" u="none" strike="noStrike" cap="none">
                <a:solidFill>
                  <a:srgbClr val="7F7F7F"/>
                </a:solidFill>
                <a:latin typeface="Arial"/>
                <a:ea typeface="Arial"/>
                <a:cs typeface="Arial"/>
                <a:sym typeface="Arial"/>
              </a:rPr>
              <a:t>ditjen.dikti</a:t>
            </a:r>
            <a:endParaRPr sz="675" b="0" i="0" u="none" strike="noStrike" cap="none">
              <a:solidFill>
                <a:srgbClr val="7F7F7F"/>
              </a:solidFill>
              <a:latin typeface="Arial"/>
              <a:ea typeface="Arial"/>
              <a:cs typeface="Arial"/>
              <a:sym typeface="Arial"/>
            </a:endParaRPr>
          </a:p>
        </p:txBody>
      </p:sp>
      <p:sp>
        <p:nvSpPr>
          <p:cNvPr id="38" name="Google Shape;38;p82"/>
          <p:cNvSpPr txBox="1"/>
          <p:nvPr/>
        </p:nvSpPr>
        <p:spPr>
          <a:xfrm>
            <a:off x="4946972" y="4930046"/>
            <a:ext cx="785132" cy="3000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75" b="0" i="0" u="none" strike="noStrike" cap="none">
                <a:solidFill>
                  <a:srgbClr val="7F7F7F"/>
                </a:solidFill>
                <a:latin typeface="Arial"/>
                <a:ea typeface="Arial"/>
                <a:cs typeface="Arial"/>
                <a:sym typeface="Arial"/>
              </a:rPr>
              <a:t>Ditjen Diktiristek</a:t>
            </a:r>
            <a:endParaRPr sz="675" b="0" i="0" u="none" strike="noStrike" cap="none">
              <a:solidFill>
                <a:srgbClr val="7F7F7F"/>
              </a:solidFill>
              <a:latin typeface="Arial"/>
              <a:ea typeface="Arial"/>
              <a:cs typeface="Arial"/>
              <a:sym typeface="Arial"/>
            </a:endParaRPr>
          </a:p>
        </p:txBody>
      </p:sp>
      <p:sp>
        <p:nvSpPr>
          <p:cNvPr id="39" name="Google Shape;39;p82"/>
          <p:cNvSpPr txBox="1"/>
          <p:nvPr/>
        </p:nvSpPr>
        <p:spPr>
          <a:xfrm>
            <a:off x="6015695" y="4930808"/>
            <a:ext cx="1220250" cy="3000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75" b="0" i="0" u="none" strike="noStrike" cap="none">
                <a:solidFill>
                  <a:srgbClr val="7F7F7F"/>
                </a:solidFill>
                <a:latin typeface="Arial"/>
                <a:ea typeface="Arial"/>
                <a:cs typeface="Arial"/>
                <a:sym typeface="Arial"/>
              </a:rPr>
              <a:t>https://dikti.kemdikbud.go.id/</a:t>
            </a:r>
            <a:endParaRPr sz="675" b="0" i="0" u="none" strike="noStrike" cap="none">
              <a:solidFill>
                <a:srgbClr val="7F7F7F"/>
              </a:solidFill>
              <a:latin typeface="Arial"/>
              <a:ea typeface="Arial"/>
              <a:cs typeface="Arial"/>
              <a:sym typeface="Arial"/>
            </a:endParaRPr>
          </a:p>
        </p:txBody>
      </p:sp>
      <p:pic>
        <p:nvPicPr>
          <p:cNvPr id="40" name="Google Shape;40;p82"/>
          <p:cNvPicPr preferRelativeResize="0"/>
          <p:nvPr/>
        </p:nvPicPr>
        <p:blipFill rotWithShape="1">
          <a:blip r:embed="rId10">
            <a:alphaModFix/>
          </a:blip>
          <a:srcRect/>
          <a:stretch/>
        </p:blipFill>
        <p:spPr>
          <a:xfrm>
            <a:off x="7960235" y="1315177"/>
            <a:ext cx="662387" cy="472569"/>
          </a:xfrm>
          <a:prstGeom prst="rect">
            <a:avLst/>
          </a:prstGeom>
          <a:noFill/>
          <a:ln>
            <a:noFill/>
          </a:ln>
        </p:spPr>
      </p:pic>
      <p:pic>
        <p:nvPicPr>
          <p:cNvPr id="41" name="Google Shape;41;p82"/>
          <p:cNvPicPr preferRelativeResize="0"/>
          <p:nvPr/>
        </p:nvPicPr>
        <p:blipFill rotWithShape="1">
          <a:blip r:embed="rId11">
            <a:alphaModFix/>
          </a:blip>
          <a:srcRect/>
          <a:stretch/>
        </p:blipFill>
        <p:spPr>
          <a:xfrm>
            <a:off x="6905992" y="739072"/>
            <a:ext cx="718405" cy="52711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74"/>
        <p:cNvGrpSpPr/>
        <p:nvPr/>
      </p:nvGrpSpPr>
      <p:grpSpPr>
        <a:xfrm>
          <a:off x="0" y="0"/>
          <a:ext cx="0" cy="0"/>
          <a:chOff x="0" y="0"/>
          <a:chExt cx="0" cy="0"/>
        </a:xfrm>
      </p:grpSpPr>
      <p:sp>
        <p:nvSpPr>
          <p:cNvPr id="75" name="Google Shape;75;p91"/>
          <p:cNvSpPr txBox="1">
            <a:spLocks noGrp="1"/>
          </p:cNvSpPr>
          <p:nvPr>
            <p:ph type="title"/>
          </p:nvPr>
        </p:nvSpPr>
        <p:spPr>
          <a:xfrm>
            <a:off x="265317" y="715033"/>
            <a:ext cx="7886700" cy="41195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91"/>
          <p:cNvSpPr txBox="1">
            <a:spLocks noGrp="1"/>
          </p:cNvSpPr>
          <p:nvPr>
            <p:ph type="body" idx="1"/>
          </p:nvPr>
        </p:nvSpPr>
        <p:spPr>
          <a:xfrm>
            <a:off x="265318" y="1273227"/>
            <a:ext cx="3868340" cy="61793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77" name="Google Shape;77;p91"/>
          <p:cNvSpPr txBox="1">
            <a:spLocks noGrp="1"/>
          </p:cNvSpPr>
          <p:nvPr>
            <p:ph type="body" idx="2"/>
          </p:nvPr>
        </p:nvSpPr>
        <p:spPr>
          <a:xfrm>
            <a:off x="265318" y="1891161"/>
            <a:ext cx="3868340" cy="276344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8" name="Google Shape;78;p91"/>
          <p:cNvSpPr txBox="1">
            <a:spLocks noGrp="1"/>
          </p:cNvSpPr>
          <p:nvPr>
            <p:ph type="body" idx="3"/>
          </p:nvPr>
        </p:nvSpPr>
        <p:spPr>
          <a:xfrm>
            <a:off x="4264626" y="1273227"/>
            <a:ext cx="3887391" cy="61793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79" name="Google Shape;79;p91"/>
          <p:cNvSpPr txBox="1">
            <a:spLocks noGrp="1"/>
          </p:cNvSpPr>
          <p:nvPr>
            <p:ph type="body" idx="4"/>
          </p:nvPr>
        </p:nvSpPr>
        <p:spPr>
          <a:xfrm>
            <a:off x="4264626" y="1891161"/>
            <a:ext cx="3887391" cy="276344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0" name="Google Shape;80;p91"/>
          <p:cNvSpPr txBox="1">
            <a:spLocks noGrp="1"/>
          </p:cNvSpPr>
          <p:nvPr>
            <p:ph type="sldNum" idx="12"/>
          </p:nvPr>
        </p:nvSpPr>
        <p:spPr>
          <a:xfrm>
            <a:off x="8514159" y="4368404"/>
            <a:ext cx="445514"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900"/>
              <a:buNone/>
              <a:defRPr/>
            </a:lvl1pPr>
            <a:lvl2pPr marL="0" lvl="1" indent="0" algn="r">
              <a:lnSpc>
                <a:spcPct val="100000"/>
              </a:lnSpc>
              <a:spcBef>
                <a:spcPts val="0"/>
              </a:spcBef>
              <a:spcAft>
                <a:spcPts val="0"/>
              </a:spcAft>
              <a:buSzPts val="900"/>
              <a:buNone/>
              <a:defRPr/>
            </a:lvl2pPr>
            <a:lvl3pPr marL="0" lvl="2" indent="0" algn="r">
              <a:lnSpc>
                <a:spcPct val="100000"/>
              </a:lnSpc>
              <a:spcBef>
                <a:spcPts val="0"/>
              </a:spcBef>
              <a:spcAft>
                <a:spcPts val="0"/>
              </a:spcAft>
              <a:buSzPts val="900"/>
              <a:buNone/>
              <a:defRPr/>
            </a:lvl3pPr>
            <a:lvl4pPr marL="0" lvl="3" indent="0" algn="r">
              <a:lnSpc>
                <a:spcPct val="100000"/>
              </a:lnSpc>
              <a:spcBef>
                <a:spcPts val="0"/>
              </a:spcBef>
              <a:spcAft>
                <a:spcPts val="0"/>
              </a:spcAft>
              <a:buSzPts val="900"/>
              <a:buNone/>
              <a:defRPr/>
            </a:lvl4pPr>
            <a:lvl5pPr marL="0" lvl="4" indent="0" algn="r">
              <a:lnSpc>
                <a:spcPct val="100000"/>
              </a:lnSpc>
              <a:spcBef>
                <a:spcPts val="0"/>
              </a:spcBef>
              <a:spcAft>
                <a:spcPts val="0"/>
              </a:spcAft>
              <a:buSzPts val="900"/>
              <a:buNone/>
              <a:defRPr/>
            </a:lvl5pPr>
            <a:lvl6pPr marL="0" lvl="5" indent="0" algn="r">
              <a:lnSpc>
                <a:spcPct val="100000"/>
              </a:lnSpc>
              <a:spcBef>
                <a:spcPts val="0"/>
              </a:spcBef>
              <a:spcAft>
                <a:spcPts val="0"/>
              </a:spcAft>
              <a:buSzPts val="900"/>
              <a:buNone/>
              <a:defRPr/>
            </a:lvl6pPr>
            <a:lvl7pPr marL="0" lvl="6" indent="0" algn="r">
              <a:lnSpc>
                <a:spcPct val="100000"/>
              </a:lnSpc>
              <a:spcBef>
                <a:spcPts val="0"/>
              </a:spcBef>
              <a:spcAft>
                <a:spcPts val="0"/>
              </a:spcAft>
              <a:buSzPts val="900"/>
              <a:buNone/>
              <a:defRPr/>
            </a:lvl7pPr>
            <a:lvl8pPr marL="0" lvl="7" indent="0" algn="r">
              <a:lnSpc>
                <a:spcPct val="100000"/>
              </a:lnSpc>
              <a:spcBef>
                <a:spcPts val="0"/>
              </a:spcBef>
              <a:spcAft>
                <a:spcPts val="0"/>
              </a:spcAft>
              <a:buSzPts val="900"/>
              <a:buNone/>
              <a:defRPr/>
            </a:lvl8pPr>
            <a:lvl9pPr marL="0" lvl="8" indent="0" algn="r">
              <a:lnSpc>
                <a:spcPct val="100000"/>
              </a:lnSpc>
              <a:spcBef>
                <a:spcPts val="0"/>
              </a:spcBef>
              <a:spcAft>
                <a:spcPts val="0"/>
              </a:spcAft>
              <a:buSzPts val="90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oint Layout">
  <p:cSld name="Point Layout">
    <p:spTree>
      <p:nvGrpSpPr>
        <p:cNvPr id="1" name="Shape 42"/>
        <p:cNvGrpSpPr/>
        <p:nvPr/>
      </p:nvGrpSpPr>
      <p:grpSpPr>
        <a:xfrm>
          <a:off x="0" y="0"/>
          <a:ext cx="0" cy="0"/>
          <a:chOff x="0" y="0"/>
          <a:chExt cx="0" cy="0"/>
        </a:xfrm>
      </p:grpSpPr>
      <p:sp>
        <p:nvSpPr>
          <p:cNvPr id="43" name="Google Shape;43;p83"/>
          <p:cNvSpPr txBox="1">
            <a:spLocks noGrp="1"/>
          </p:cNvSpPr>
          <p:nvPr>
            <p:ph type="title"/>
          </p:nvPr>
        </p:nvSpPr>
        <p:spPr>
          <a:xfrm>
            <a:off x="393871" y="676882"/>
            <a:ext cx="7984010" cy="61552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83"/>
          <p:cNvSpPr txBox="1">
            <a:spLocks noGrp="1"/>
          </p:cNvSpPr>
          <p:nvPr>
            <p:ph type="body" idx="1"/>
          </p:nvPr>
        </p:nvSpPr>
        <p:spPr>
          <a:xfrm>
            <a:off x="393871" y="1470454"/>
            <a:ext cx="7984010" cy="309837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5" name="Google Shape;45;p83"/>
          <p:cNvSpPr txBox="1">
            <a:spLocks noGrp="1"/>
          </p:cNvSpPr>
          <p:nvPr>
            <p:ph type="sldNum" idx="12"/>
          </p:nvPr>
        </p:nvSpPr>
        <p:spPr>
          <a:xfrm>
            <a:off x="8501449" y="4382673"/>
            <a:ext cx="456849"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900"/>
              <a:buNone/>
              <a:defRPr/>
            </a:lvl1pPr>
            <a:lvl2pPr marL="0" lvl="1" indent="0" algn="r">
              <a:lnSpc>
                <a:spcPct val="100000"/>
              </a:lnSpc>
              <a:spcBef>
                <a:spcPts val="0"/>
              </a:spcBef>
              <a:spcAft>
                <a:spcPts val="0"/>
              </a:spcAft>
              <a:buSzPts val="900"/>
              <a:buNone/>
              <a:defRPr/>
            </a:lvl2pPr>
            <a:lvl3pPr marL="0" lvl="2" indent="0" algn="r">
              <a:lnSpc>
                <a:spcPct val="100000"/>
              </a:lnSpc>
              <a:spcBef>
                <a:spcPts val="0"/>
              </a:spcBef>
              <a:spcAft>
                <a:spcPts val="0"/>
              </a:spcAft>
              <a:buSzPts val="900"/>
              <a:buNone/>
              <a:defRPr/>
            </a:lvl3pPr>
            <a:lvl4pPr marL="0" lvl="3" indent="0" algn="r">
              <a:lnSpc>
                <a:spcPct val="100000"/>
              </a:lnSpc>
              <a:spcBef>
                <a:spcPts val="0"/>
              </a:spcBef>
              <a:spcAft>
                <a:spcPts val="0"/>
              </a:spcAft>
              <a:buSzPts val="900"/>
              <a:buNone/>
              <a:defRPr/>
            </a:lvl4pPr>
            <a:lvl5pPr marL="0" lvl="4" indent="0" algn="r">
              <a:lnSpc>
                <a:spcPct val="100000"/>
              </a:lnSpc>
              <a:spcBef>
                <a:spcPts val="0"/>
              </a:spcBef>
              <a:spcAft>
                <a:spcPts val="0"/>
              </a:spcAft>
              <a:buSzPts val="900"/>
              <a:buNone/>
              <a:defRPr/>
            </a:lvl5pPr>
            <a:lvl6pPr marL="0" lvl="5" indent="0" algn="r">
              <a:lnSpc>
                <a:spcPct val="100000"/>
              </a:lnSpc>
              <a:spcBef>
                <a:spcPts val="0"/>
              </a:spcBef>
              <a:spcAft>
                <a:spcPts val="0"/>
              </a:spcAft>
              <a:buSzPts val="900"/>
              <a:buNone/>
              <a:defRPr/>
            </a:lvl6pPr>
            <a:lvl7pPr marL="0" lvl="6" indent="0" algn="r">
              <a:lnSpc>
                <a:spcPct val="100000"/>
              </a:lnSpc>
              <a:spcBef>
                <a:spcPts val="0"/>
              </a:spcBef>
              <a:spcAft>
                <a:spcPts val="0"/>
              </a:spcAft>
              <a:buSzPts val="900"/>
              <a:buNone/>
              <a:defRPr/>
            </a:lvl7pPr>
            <a:lvl8pPr marL="0" lvl="7" indent="0" algn="r">
              <a:lnSpc>
                <a:spcPct val="100000"/>
              </a:lnSpc>
              <a:spcBef>
                <a:spcPts val="0"/>
              </a:spcBef>
              <a:spcAft>
                <a:spcPts val="0"/>
              </a:spcAft>
              <a:buSzPts val="900"/>
              <a:buNone/>
              <a:defRPr/>
            </a:lvl8pPr>
            <a:lvl9pPr marL="0" lvl="8" indent="0" algn="r">
              <a:lnSpc>
                <a:spcPct val="100000"/>
              </a:lnSpc>
              <a:spcBef>
                <a:spcPts val="0"/>
              </a:spcBef>
              <a:spcAft>
                <a:spcPts val="0"/>
              </a:spcAft>
              <a:buSzPts val="90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6"/>
        <p:cNvGrpSpPr/>
        <p:nvPr/>
      </p:nvGrpSpPr>
      <p:grpSpPr>
        <a:xfrm>
          <a:off x="0" y="0"/>
          <a:ext cx="0" cy="0"/>
          <a:chOff x="0" y="0"/>
          <a:chExt cx="0" cy="0"/>
        </a:xfrm>
      </p:grpSpPr>
      <p:sp>
        <p:nvSpPr>
          <p:cNvPr id="47" name="Google Shape;47;p8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Clr>
                <a:schemeClr val="lt1"/>
              </a:buClr>
              <a:buSzPts val="5200"/>
              <a:buFont typeface="Arial"/>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48" name="Google Shape;48;p8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800"/>
              <a:buNone/>
              <a:defRPr sz="2800"/>
            </a:lvl1pPr>
            <a:lvl2pPr lvl="1" algn="ctr">
              <a:lnSpc>
                <a:spcPct val="100000"/>
              </a:lnSpc>
              <a:spcBef>
                <a:spcPts val="0"/>
              </a:spcBef>
              <a:spcAft>
                <a:spcPts val="0"/>
              </a:spcAft>
              <a:buClr>
                <a:schemeClr val="dk1"/>
              </a:buClr>
              <a:buSzPts val="2800"/>
              <a:buNone/>
              <a:defRPr sz="2800"/>
            </a:lvl2pPr>
            <a:lvl3pPr lvl="2" algn="ctr">
              <a:lnSpc>
                <a:spcPct val="100000"/>
              </a:lnSpc>
              <a:spcBef>
                <a:spcPts val="0"/>
              </a:spcBef>
              <a:spcAft>
                <a:spcPts val="0"/>
              </a:spcAft>
              <a:buClr>
                <a:schemeClr val="dk1"/>
              </a:buClr>
              <a:buSzPts val="2800"/>
              <a:buNone/>
              <a:defRPr sz="2800"/>
            </a:lvl3pPr>
            <a:lvl4pPr lvl="3" algn="ctr">
              <a:lnSpc>
                <a:spcPct val="100000"/>
              </a:lnSpc>
              <a:spcBef>
                <a:spcPts val="0"/>
              </a:spcBef>
              <a:spcAft>
                <a:spcPts val="0"/>
              </a:spcAft>
              <a:buClr>
                <a:schemeClr val="dk1"/>
              </a:buClr>
              <a:buSzPts val="2800"/>
              <a:buNone/>
              <a:defRPr sz="2800"/>
            </a:lvl4pPr>
            <a:lvl5pPr lvl="4" algn="ctr">
              <a:lnSpc>
                <a:spcPct val="100000"/>
              </a:lnSpc>
              <a:spcBef>
                <a:spcPts val="0"/>
              </a:spcBef>
              <a:spcAft>
                <a:spcPts val="0"/>
              </a:spcAft>
              <a:buClr>
                <a:schemeClr val="dk1"/>
              </a:buClr>
              <a:buSzPts val="2800"/>
              <a:buNone/>
              <a:defRPr sz="2800"/>
            </a:lvl5pPr>
            <a:lvl6pPr lvl="5" algn="ctr">
              <a:lnSpc>
                <a:spcPct val="100000"/>
              </a:lnSpc>
              <a:spcBef>
                <a:spcPts val="0"/>
              </a:spcBef>
              <a:spcAft>
                <a:spcPts val="0"/>
              </a:spcAft>
              <a:buClr>
                <a:schemeClr val="dk1"/>
              </a:buClr>
              <a:buSzPts val="2800"/>
              <a:buNone/>
              <a:defRPr sz="2800"/>
            </a:lvl6pPr>
            <a:lvl7pPr lvl="6" algn="ctr">
              <a:lnSpc>
                <a:spcPct val="100000"/>
              </a:lnSpc>
              <a:spcBef>
                <a:spcPts val="0"/>
              </a:spcBef>
              <a:spcAft>
                <a:spcPts val="0"/>
              </a:spcAft>
              <a:buClr>
                <a:schemeClr val="dk1"/>
              </a:buClr>
              <a:buSzPts val="2800"/>
              <a:buNone/>
              <a:defRPr sz="2800"/>
            </a:lvl7pPr>
            <a:lvl8pPr lvl="7" algn="ctr">
              <a:lnSpc>
                <a:spcPct val="100000"/>
              </a:lnSpc>
              <a:spcBef>
                <a:spcPts val="0"/>
              </a:spcBef>
              <a:spcAft>
                <a:spcPts val="0"/>
              </a:spcAft>
              <a:buClr>
                <a:schemeClr val="dk1"/>
              </a:buClr>
              <a:buSzPts val="2800"/>
              <a:buNone/>
              <a:defRPr sz="2800"/>
            </a:lvl8pPr>
            <a:lvl9pPr lvl="8" algn="ctr">
              <a:lnSpc>
                <a:spcPct val="100000"/>
              </a:lnSpc>
              <a:spcBef>
                <a:spcPts val="0"/>
              </a:spcBef>
              <a:spcAft>
                <a:spcPts val="0"/>
              </a:spcAft>
              <a:buClr>
                <a:schemeClr val="dk1"/>
              </a:buClr>
              <a:buSzPts val="2800"/>
              <a:buNone/>
              <a:defRPr sz="2800"/>
            </a:lvl9pPr>
          </a:lstStyle>
          <a:p>
            <a:endParaRPr/>
          </a:p>
        </p:txBody>
      </p:sp>
      <p:sp>
        <p:nvSpPr>
          <p:cNvPr id="49" name="Google Shape;49;p8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8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800"/>
              <a:buFont typeface="Arial"/>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2" name="Google Shape;52;p8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3"/>
        <p:cNvGrpSpPr/>
        <p:nvPr/>
      </p:nvGrpSpPr>
      <p:grpSpPr>
        <a:xfrm>
          <a:off x="0" y="0"/>
          <a:ext cx="0" cy="0"/>
          <a:chOff x="0" y="0"/>
          <a:chExt cx="0" cy="0"/>
        </a:xfrm>
      </p:grpSpPr>
      <p:sp>
        <p:nvSpPr>
          <p:cNvPr id="54" name="Google Shape;54;p86"/>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2800"/>
              <a:buFont typeface="Arial"/>
              <a:buNone/>
              <a:defRPr/>
            </a:lvl1pPr>
            <a:lvl2pPr lvl="1" algn="l">
              <a:lnSpc>
                <a:spcPct val="100000"/>
              </a:lnSpc>
              <a:spcBef>
                <a:spcPts val="0"/>
              </a:spcBef>
              <a:spcAft>
                <a:spcPts val="0"/>
              </a:spcAft>
              <a:buClr>
                <a:schemeClr val="lt1"/>
              </a:buClr>
              <a:buSzPts val="2800"/>
              <a:buFont typeface="Arial"/>
              <a:buNone/>
              <a:defRPr/>
            </a:lvl2pPr>
            <a:lvl3pPr lvl="2" algn="l">
              <a:lnSpc>
                <a:spcPct val="100000"/>
              </a:lnSpc>
              <a:spcBef>
                <a:spcPts val="0"/>
              </a:spcBef>
              <a:spcAft>
                <a:spcPts val="0"/>
              </a:spcAft>
              <a:buClr>
                <a:schemeClr val="lt1"/>
              </a:buClr>
              <a:buSzPts val="2800"/>
              <a:buFont typeface="Arial"/>
              <a:buNone/>
              <a:defRPr/>
            </a:lvl3pPr>
            <a:lvl4pPr lvl="3" algn="l">
              <a:lnSpc>
                <a:spcPct val="100000"/>
              </a:lnSpc>
              <a:spcBef>
                <a:spcPts val="0"/>
              </a:spcBef>
              <a:spcAft>
                <a:spcPts val="0"/>
              </a:spcAft>
              <a:buClr>
                <a:schemeClr val="lt1"/>
              </a:buClr>
              <a:buSzPts val="2800"/>
              <a:buFont typeface="Arial"/>
              <a:buNone/>
              <a:defRPr/>
            </a:lvl4pPr>
            <a:lvl5pPr lvl="4" algn="l">
              <a:lnSpc>
                <a:spcPct val="100000"/>
              </a:lnSpc>
              <a:spcBef>
                <a:spcPts val="0"/>
              </a:spcBef>
              <a:spcAft>
                <a:spcPts val="0"/>
              </a:spcAft>
              <a:buClr>
                <a:schemeClr val="lt1"/>
              </a:buClr>
              <a:buSzPts val="2800"/>
              <a:buFont typeface="Arial"/>
              <a:buNone/>
              <a:defRPr/>
            </a:lvl5pPr>
            <a:lvl6pPr lvl="5" algn="l">
              <a:lnSpc>
                <a:spcPct val="100000"/>
              </a:lnSpc>
              <a:spcBef>
                <a:spcPts val="0"/>
              </a:spcBef>
              <a:spcAft>
                <a:spcPts val="0"/>
              </a:spcAft>
              <a:buClr>
                <a:schemeClr val="lt1"/>
              </a:buClr>
              <a:buSzPts val="2800"/>
              <a:buFont typeface="Arial"/>
              <a:buNone/>
              <a:defRPr/>
            </a:lvl6pPr>
            <a:lvl7pPr lvl="6" algn="l">
              <a:lnSpc>
                <a:spcPct val="100000"/>
              </a:lnSpc>
              <a:spcBef>
                <a:spcPts val="0"/>
              </a:spcBef>
              <a:spcAft>
                <a:spcPts val="0"/>
              </a:spcAft>
              <a:buClr>
                <a:schemeClr val="lt1"/>
              </a:buClr>
              <a:buSzPts val="2800"/>
              <a:buFont typeface="Arial"/>
              <a:buNone/>
              <a:defRPr/>
            </a:lvl7pPr>
            <a:lvl8pPr lvl="7" algn="l">
              <a:lnSpc>
                <a:spcPct val="100000"/>
              </a:lnSpc>
              <a:spcBef>
                <a:spcPts val="0"/>
              </a:spcBef>
              <a:spcAft>
                <a:spcPts val="0"/>
              </a:spcAft>
              <a:buClr>
                <a:schemeClr val="lt1"/>
              </a:buClr>
              <a:buSzPts val="2800"/>
              <a:buFont typeface="Arial"/>
              <a:buNone/>
              <a:defRPr/>
            </a:lvl8pPr>
            <a:lvl9pPr lvl="8" algn="l">
              <a:lnSpc>
                <a:spcPct val="100000"/>
              </a:lnSpc>
              <a:spcBef>
                <a:spcPts val="0"/>
              </a:spcBef>
              <a:spcAft>
                <a:spcPts val="0"/>
              </a:spcAft>
              <a:buClr>
                <a:schemeClr val="lt1"/>
              </a:buClr>
              <a:buSzPts val="2800"/>
              <a:buFont typeface="Arial"/>
              <a:buNone/>
              <a:defRPr/>
            </a:lvl9pPr>
          </a:lstStyle>
          <a:p>
            <a:endParaRPr/>
          </a:p>
        </p:txBody>
      </p:sp>
      <p:sp>
        <p:nvSpPr>
          <p:cNvPr id="55" name="Google Shape;55;p86"/>
          <p:cNvSpPr txBox="1">
            <a:spLocks noGrp="1"/>
          </p:cNvSpPr>
          <p:nvPr>
            <p:ph type="body" idx="1"/>
          </p:nvPr>
        </p:nvSpPr>
        <p:spPr>
          <a:xfrm>
            <a:off x="311700" y="1152475"/>
            <a:ext cx="8520600" cy="3416400"/>
          </a:xfrm>
          <a:prstGeom prst="rect">
            <a:avLst/>
          </a:prstGeom>
          <a:noFill/>
          <a:ln>
            <a:noFill/>
          </a:ln>
        </p:spPr>
        <p:txBody>
          <a:bodyPr spcFirstLastPara="1" wrap="square" lIns="91425" tIns="45700" rIns="91425" bIns="45700" anchor="t" anchorCtr="0">
            <a:noAutofit/>
          </a:bodyPr>
          <a:lstStyle>
            <a:lvl1pPr marL="457200" lvl="0" indent="-342900" algn="l">
              <a:lnSpc>
                <a:spcPct val="115000"/>
              </a:lnSpc>
              <a:spcBef>
                <a:spcPts val="0"/>
              </a:spcBef>
              <a:spcAft>
                <a:spcPts val="0"/>
              </a:spcAft>
              <a:buClr>
                <a:schemeClr val="dk1"/>
              </a:buClr>
              <a:buSzPts val="1800"/>
              <a:buChar char="●"/>
              <a:defRPr/>
            </a:lvl1pPr>
            <a:lvl2pPr marL="914400" lvl="1" indent="-317500" algn="l">
              <a:lnSpc>
                <a:spcPct val="115000"/>
              </a:lnSpc>
              <a:spcBef>
                <a:spcPts val="0"/>
              </a:spcBef>
              <a:spcAft>
                <a:spcPts val="0"/>
              </a:spcAft>
              <a:buClr>
                <a:schemeClr val="dk1"/>
              </a:buClr>
              <a:buSzPts val="1400"/>
              <a:buChar char="○"/>
              <a:defRPr/>
            </a:lvl2pPr>
            <a:lvl3pPr marL="1371600" lvl="2" indent="-317500" algn="l">
              <a:lnSpc>
                <a:spcPct val="115000"/>
              </a:lnSpc>
              <a:spcBef>
                <a:spcPts val="0"/>
              </a:spcBef>
              <a:spcAft>
                <a:spcPts val="0"/>
              </a:spcAft>
              <a:buClr>
                <a:schemeClr val="dk1"/>
              </a:buClr>
              <a:buSzPts val="1400"/>
              <a:buChar char="■"/>
              <a:defRPr/>
            </a:lvl3pPr>
            <a:lvl4pPr marL="1828800" lvl="3" indent="-317500" algn="l">
              <a:lnSpc>
                <a:spcPct val="115000"/>
              </a:lnSpc>
              <a:spcBef>
                <a:spcPts val="0"/>
              </a:spcBef>
              <a:spcAft>
                <a:spcPts val="0"/>
              </a:spcAft>
              <a:buClr>
                <a:schemeClr val="dk1"/>
              </a:buClr>
              <a:buSzPts val="1400"/>
              <a:buChar char="●"/>
              <a:defRPr/>
            </a:lvl4pPr>
            <a:lvl5pPr marL="2286000" lvl="4" indent="-317500" algn="l">
              <a:lnSpc>
                <a:spcPct val="115000"/>
              </a:lnSpc>
              <a:spcBef>
                <a:spcPts val="0"/>
              </a:spcBef>
              <a:spcAft>
                <a:spcPts val="0"/>
              </a:spcAft>
              <a:buClr>
                <a:schemeClr val="dk1"/>
              </a:buClr>
              <a:buSzPts val="1400"/>
              <a:buChar char="○"/>
              <a:defRPr/>
            </a:lvl5pPr>
            <a:lvl6pPr marL="2743200" lvl="5" indent="-317500" algn="l">
              <a:lnSpc>
                <a:spcPct val="115000"/>
              </a:lnSpc>
              <a:spcBef>
                <a:spcPts val="0"/>
              </a:spcBef>
              <a:spcAft>
                <a:spcPts val="0"/>
              </a:spcAft>
              <a:buClr>
                <a:schemeClr val="dk1"/>
              </a:buClr>
              <a:buSzPts val="1400"/>
              <a:buChar char="■"/>
              <a:defRPr/>
            </a:lvl6pPr>
            <a:lvl7pPr marL="3200400" lvl="6" indent="-317500" algn="l">
              <a:lnSpc>
                <a:spcPct val="115000"/>
              </a:lnSpc>
              <a:spcBef>
                <a:spcPts val="0"/>
              </a:spcBef>
              <a:spcAft>
                <a:spcPts val="0"/>
              </a:spcAft>
              <a:buClr>
                <a:schemeClr val="dk1"/>
              </a:buClr>
              <a:buSzPts val="1400"/>
              <a:buChar char="●"/>
              <a:defRPr/>
            </a:lvl7pPr>
            <a:lvl8pPr marL="3657600" lvl="7" indent="-317500" algn="l">
              <a:lnSpc>
                <a:spcPct val="115000"/>
              </a:lnSpc>
              <a:spcBef>
                <a:spcPts val="0"/>
              </a:spcBef>
              <a:spcAft>
                <a:spcPts val="0"/>
              </a:spcAft>
              <a:buClr>
                <a:schemeClr val="dk1"/>
              </a:buClr>
              <a:buSzPts val="1400"/>
              <a:buChar char="○"/>
              <a:defRPr/>
            </a:lvl8pPr>
            <a:lvl9pPr marL="4114800" lvl="8" indent="-317500" algn="l">
              <a:lnSpc>
                <a:spcPct val="115000"/>
              </a:lnSpc>
              <a:spcBef>
                <a:spcPts val="0"/>
              </a:spcBef>
              <a:spcAft>
                <a:spcPts val="0"/>
              </a:spcAft>
              <a:buClr>
                <a:schemeClr val="dk1"/>
              </a:buClr>
              <a:buSzPts val="1400"/>
              <a:buChar char="■"/>
              <a:defRPr/>
            </a:lvl9pPr>
          </a:lstStyle>
          <a:p>
            <a:endParaRPr/>
          </a:p>
        </p:txBody>
      </p:sp>
      <p:sp>
        <p:nvSpPr>
          <p:cNvPr id="56" name="Google Shape;56;p86"/>
          <p:cNvSpPr txBox="1">
            <a:spLocks noGrp="1"/>
          </p:cNvSpPr>
          <p:nvPr>
            <p:ph type="sldNum" idx="12"/>
          </p:nvPr>
        </p:nvSpPr>
        <p:spPr>
          <a:xfrm>
            <a:off x="8588375" y="4383087"/>
            <a:ext cx="382500" cy="273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lt1"/>
              </a:buClr>
              <a:buSzPts val="900"/>
              <a:buFont typeface="Arial"/>
              <a:buNone/>
              <a:defRPr sz="900" b="1"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chemeClr val="lt1"/>
              </a:buClr>
              <a:buSzPts val="900"/>
              <a:buFont typeface="Arial"/>
              <a:buNone/>
              <a:defRPr sz="900" b="1"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chemeClr val="lt1"/>
              </a:buClr>
              <a:buSzPts val="900"/>
              <a:buFont typeface="Arial"/>
              <a:buNone/>
              <a:defRPr sz="900" b="1"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chemeClr val="lt1"/>
              </a:buClr>
              <a:buSzPts val="900"/>
              <a:buFont typeface="Arial"/>
              <a:buNone/>
              <a:defRPr sz="900" b="1"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chemeClr val="lt1"/>
              </a:buClr>
              <a:buSzPts val="900"/>
              <a:buFont typeface="Arial"/>
              <a:buNone/>
              <a:defRPr sz="900" b="1"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chemeClr val="lt1"/>
              </a:buClr>
              <a:buSzPts val="900"/>
              <a:buFont typeface="Arial"/>
              <a:buNone/>
              <a:defRPr sz="900" b="1"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chemeClr val="lt1"/>
              </a:buClr>
              <a:buSzPts val="900"/>
              <a:buFont typeface="Arial"/>
              <a:buNone/>
              <a:defRPr sz="900" b="1"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chemeClr val="lt1"/>
              </a:buClr>
              <a:buSzPts val="900"/>
              <a:buFont typeface="Arial"/>
              <a:buNone/>
              <a:defRPr sz="900" b="1"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chemeClr val="lt1"/>
              </a:buClr>
              <a:buSzPts val="900"/>
              <a:buFont typeface="Arial"/>
              <a:buNone/>
              <a:defRPr sz="9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enutup">
  <p:cSld name="Penutup">
    <p:spTree>
      <p:nvGrpSpPr>
        <p:cNvPr id="1" name="Shape 57"/>
        <p:cNvGrpSpPr/>
        <p:nvPr/>
      </p:nvGrpSpPr>
      <p:grpSpPr>
        <a:xfrm>
          <a:off x="0" y="0"/>
          <a:ext cx="0" cy="0"/>
          <a:chOff x="0" y="0"/>
          <a:chExt cx="0" cy="0"/>
        </a:xfrm>
      </p:grpSpPr>
      <p:grpSp>
        <p:nvGrpSpPr>
          <p:cNvPr id="58" name="Google Shape;58;p87"/>
          <p:cNvGrpSpPr/>
          <p:nvPr/>
        </p:nvGrpSpPr>
        <p:grpSpPr>
          <a:xfrm>
            <a:off x="3" y="1804472"/>
            <a:ext cx="9143997" cy="1940010"/>
            <a:chOff x="3270421" y="2405963"/>
            <a:chExt cx="3731741" cy="2586680"/>
          </a:xfrm>
        </p:grpSpPr>
        <p:sp>
          <p:nvSpPr>
            <p:cNvPr id="59" name="Google Shape;59;p87"/>
            <p:cNvSpPr txBox="1"/>
            <p:nvPr/>
          </p:nvSpPr>
          <p:spPr>
            <a:xfrm>
              <a:off x="3270421" y="2405963"/>
              <a:ext cx="3731741" cy="2586680"/>
            </a:xfrm>
            <a:prstGeom prst="rect">
              <a:avLst/>
            </a:prstGeom>
            <a:solidFill>
              <a:srgbClr val="F2F2F2">
                <a:alpha val="89803"/>
              </a:srgbClr>
            </a:solidFill>
            <a:ln>
              <a:noFill/>
            </a:ln>
          </p:spPr>
          <p:txBody>
            <a:bodyPr spcFirstLastPara="1" wrap="square" lIns="720000" tIns="0" rIns="72000" bIns="2160000" anchor="b" anchorCtr="0">
              <a:noAutofit/>
            </a:bodyPr>
            <a:lstStyle/>
            <a:p>
              <a:pPr marL="0" marR="0" lvl="0" indent="0" algn="l" rtl="0">
                <a:lnSpc>
                  <a:spcPct val="90000"/>
                </a:lnSpc>
                <a:spcBef>
                  <a:spcPts val="0"/>
                </a:spcBef>
                <a:spcAft>
                  <a:spcPts val="0"/>
                </a:spcAft>
                <a:buClr>
                  <a:srgbClr val="3F3F3F"/>
                </a:buClr>
                <a:buSzPts val="3750"/>
                <a:buFont typeface="Arial"/>
                <a:buNone/>
              </a:pPr>
              <a:endParaRPr sz="3750" b="0" i="1" u="none" strike="noStrike" cap="none">
                <a:solidFill>
                  <a:srgbClr val="000000"/>
                </a:solidFill>
                <a:latin typeface="Garamond"/>
                <a:ea typeface="Garamond"/>
                <a:cs typeface="Garamond"/>
                <a:sym typeface="Garamond"/>
              </a:endParaRPr>
            </a:p>
            <a:p>
              <a:pPr marL="0" marR="0" lvl="0" indent="0" algn="l" rtl="0">
                <a:lnSpc>
                  <a:spcPct val="90000"/>
                </a:lnSpc>
                <a:spcBef>
                  <a:spcPts val="0"/>
                </a:spcBef>
                <a:spcAft>
                  <a:spcPts val="0"/>
                </a:spcAft>
                <a:buClr>
                  <a:srgbClr val="3F3F3F"/>
                </a:buClr>
                <a:buSzPts val="3750"/>
                <a:buFont typeface="Arial"/>
                <a:buNone/>
              </a:pPr>
              <a:endParaRPr sz="3750" b="0" i="1" u="none" strike="noStrike" cap="none">
                <a:solidFill>
                  <a:srgbClr val="000000"/>
                </a:solidFill>
                <a:latin typeface="Garamond"/>
                <a:ea typeface="Garamond"/>
                <a:cs typeface="Garamond"/>
                <a:sym typeface="Garamond"/>
              </a:endParaRPr>
            </a:p>
            <a:p>
              <a:pPr marL="0" marR="0" lvl="0" indent="0" algn="l" rtl="0">
                <a:lnSpc>
                  <a:spcPct val="90000"/>
                </a:lnSpc>
                <a:spcBef>
                  <a:spcPts val="0"/>
                </a:spcBef>
                <a:spcAft>
                  <a:spcPts val="0"/>
                </a:spcAft>
                <a:buClr>
                  <a:srgbClr val="3F3F3F"/>
                </a:buClr>
                <a:buSzPts val="3750"/>
                <a:buFont typeface="Arial"/>
                <a:buNone/>
              </a:pPr>
              <a:endParaRPr sz="3750" b="0" i="1" u="none" strike="noStrike" cap="none">
                <a:solidFill>
                  <a:srgbClr val="000000"/>
                </a:solidFill>
                <a:latin typeface="Garamond"/>
                <a:ea typeface="Garamond"/>
                <a:cs typeface="Garamond"/>
                <a:sym typeface="Garamond"/>
              </a:endParaRPr>
            </a:p>
            <a:p>
              <a:pPr marL="0" marR="0" lvl="0" indent="0" algn="l" rtl="0">
                <a:lnSpc>
                  <a:spcPct val="90000"/>
                </a:lnSpc>
                <a:spcBef>
                  <a:spcPts val="0"/>
                </a:spcBef>
                <a:spcAft>
                  <a:spcPts val="0"/>
                </a:spcAft>
                <a:buClr>
                  <a:srgbClr val="3F3F3F"/>
                </a:buClr>
                <a:buSzPts val="3750"/>
                <a:buFont typeface="Arial"/>
                <a:buNone/>
              </a:pPr>
              <a:endParaRPr sz="3750" b="0" i="1" u="none" strike="noStrike" cap="none">
                <a:solidFill>
                  <a:srgbClr val="000000"/>
                </a:solidFill>
                <a:latin typeface="Garamond"/>
                <a:ea typeface="Garamond"/>
                <a:cs typeface="Garamond"/>
                <a:sym typeface="Garamond"/>
              </a:endParaRPr>
            </a:p>
          </p:txBody>
        </p:sp>
        <p:sp>
          <p:nvSpPr>
            <p:cNvPr id="60" name="Google Shape;60;p87"/>
            <p:cNvSpPr txBox="1"/>
            <p:nvPr/>
          </p:nvSpPr>
          <p:spPr>
            <a:xfrm>
              <a:off x="3643594" y="3275502"/>
              <a:ext cx="2682820" cy="871008"/>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4050"/>
                <a:buFont typeface="Arial"/>
                <a:buNone/>
              </a:pPr>
              <a:r>
                <a:rPr lang="en-US" sz="4050" b="0" i="1" u="none" strike="noStrike" cap="none">
                  <a:solidFill>
                    <a:srgbClr val="000000"/>
                  </a:solidFill>
                  <a:latin typeface="Garamond"/>
                  <a:ea typeface="Garamond"/>
                  <a:cs typeface="Garamond"/>
                  <a:sym typeface="Garamond"/>
                </a:rPr>
                <a:t>Terima kasih</a:t>
              </a:r>
              <a:endParaRPr sz="4050" b="0" i="1" u="none" strike="noStrike" cap="none">
                <a:solidFill>
                  <a:srgbClr val="000000"/>
                </a:solidFill>
                <a:latin typeface="Garamond"/>
                <a:ea typeface="Garamond"/>
                <a:cs typeface="Garamond"/>
                <a:sym typeface="Garamond"/>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Layout">
  <p:cSld name="Blank Layout">
    <p:spTree>
      <p:nvGrpSpPr>
        <p:cNvPr id="1" name="Shape 61"/>
        <p:cNvGrpSpPr/>
        <p:nvPr/>
      </p:nvGrpSpPr>
      <p:grpSpPr>
        <a:xfrm>
          <a:off x="0" y="0"/>
          <a:ext cx="0" cy="0"/>
          <a:chOff x="0" y="0"/>
          <a:chExt cx="0" cy="0"/>
        </a:xfrm>
      </p:grpSpPr>
      <p:sp>
        <p:nvSpPr>
          <p:cNvPr id="62" name="Google Shape;62;p88"/>
          <p:cNvSpPr txBox="1">
            <a:spLocks noGrp="1"/>
          </p:cNvSpPr>
          <p:nvPr>
            <p:ph type="title"/>
          </p:nvPr>
        </p:nvSpPr>
        <p:spPr>
          <a:xfrm>
            <a:off x="225069" y="737621"/>
            <a:ext cx="7985995" cy="5162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700"/>
              <a:buFont typeface="Arial"/>
              <a:buNone/>
              <a:defRPr sz="27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88"/>
          <p:cNvSpPr txBox="1">
            <a:spLocks noGrp="1"/>
          </p:cNvSpPr>
          <p:nvPr>
            <p:ph type="sldNum" idx="12"/>
          </p:nvPr>
        </p:nvSpPr>
        <p:spPr>
          <a:xfrm>
            <a:off x="8482913" y="4382673"/>
            <a:ext cx="475385"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900"/>
              <a:buNone/>
              <a:defRPr/>
            </a:lvl1pPr>
            <a:lvl2pPr marL="0" lvl="1" indent="0" algn="r">
              <a:lnSpc>
                <a:spcPct val="100000"/>
              </a:lnSpc>
              <a:spcBef>
                <a:spcPts val="0"/>
              </a:spcBef>
              <a:spcAft>
                <a:spcPts val="0"/>
              </a:spcAft>
              <a:buSzPts val="900"/>
              <a:buNone/>
              <a:defRPr/>
            </a:lvl2pPr>
            <a:lvl3pPr marL="0" lvl="2" indent="0" algn="r">
              <a:lnSpc>
                <a:spcPct val="100000"/>
              </a:lnSpc>
              <a:spcBef>
                <a:spcPts val="0"/>
              </a:spcBef>
              <a:spcAft>
                <a:spcPts val="0"/>
              </a:spcAft>
              <a:buSzPts val="900"/>
              <a:buNone/>
              <a:defRPr/>
            </a:lvl3pPr>
            <a:lvl4pPr marL="0" lvl="3" indent="0" algn="r">
              <a:lnSpc>
                <a:spcPct val="100000"/>
              </a:lnSpc>
              <a:spcBef>
                <a:spcPts val="0"/>
              </a:spcBef>
              <a:spcAft>
                <a:spcPts val="0"/>
              </a:spcAft>
              <a:buSzPts val="900"/>
              <a:buNone/>
              <a:defRPr/>
            </a:lvl4pPr>
            <a:lvl5pPr marL="0" lvl="4" indent="0" algn="r">
              <a:lnSpc>
                <a:spcPct val="100000"/>
              </a:lnSpc>
              <a:spcBef>
                <a:spcPts val="0"/>
              </a:spcBef>
              <a:spcAft>
                <a:spcPts val="0"/>
              </a:spcAft>
              <a:buSzPts val="900"/>
              <a:buNone/>
              <a:defRPr/>
            </a:lvl5pPr>
            <a:lvl6pPr marL="0" lvl="5" indent="0" algn="r">
              <a:lnSpc>
                <a:spcPct val="100000"/>
              </a:lnSpc>
              <a:spcBef>
                <a:spcPts val="0"/>
              </a:spcBef>
              <a:spcAft>
                <a:spcPts val="0"/>
              </a:spcAft>
              <a:buSzPts val="900"/>
              <a:buNone/>
              <a:defRPr/>
            </a:lvl6pPr>
            <a:lvl7pPr marL="0" lvl="6" indent="0" algn="r">
              <a:lnSpc>
                <a:spcPct val="100000"/>
              </a:lnSpc>
              <a:spcBef>
                <a:spcPts val="0"/>
              </a:spcBef>
              <a:spcAft>
                <a:spcPts val="0"/>
              </a:spcAft>
              <a:buSzPts val="900"/>
              <a:buNone/>
              <a:defRPr/>
            </a:lvl7pPr>
            <a:lvl8pPr marL="0" lvl="7" indent="0" algn="r">
              <a:lnSpc>
                <a:spcPct val="100000"/>
              </a:lnSpc>
              <a:spcBef>
                <a:spcPts val="0"/>
              </a:spcBef>
              <a:spcAft>
                <a:spcPts val="0"/>
              </a:spcAft>
              <a:buSzPts val="900"/>
              <a:buNone/>
              <a:defRPr/>
            </a:lvl8pPr>
            <a:lvl9pPr marL="0" lvl="8" indent="0" algn="r">
              <a:lnSpc>
                <a:spcPct val="100000"/>
              </a:lnSpc>
              <a:spcBef>
                <a:spcPts val="0"/>
              </a:spcBef>
              <a:spcAft>
                <a:spcPts val="0"/>
              </a:spcAft>
              <a:buSzPts val="90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64"/>
        <p:cNvGrpSpPr/>
        <p:nvPr/>
      </p:nvGrpSpPr>
      <p:grpSpPr>
        <a:xfrm>
          <a:off x="0" y="0"/>
          <a:ext cx="0" cy="0"/>
          <a:chOff x="0" y="0"/>
          <a:chExt cx="0" cy="0"/>
        </a:xfrm>
      </p:grpSpPr>
      <p:sp>
        <p:nvSpPr>
          <p:cNvPr id="65" name="Google Shape;65;p89"/>
          <p:cNvSpPr/>
          <p:nvPr/>
        </p:nvSpPr>
        <p:spPr>
          <a:xfrm>
            <a:off x="0" y="1674340"/>
            <a:ext cx="9144000" cy="2279822"/>
          </a:xfrm>
          <a:prstGeom prst="rect">
            <a:avLst/>
          </a:prstGeom>
          <a:gradFill>
            <a:gsLst>
              <a:gs pos="0">
                <a:srgbClr val="1EA4B2"/>
              </a:gs>
              <a:gs pos="8000">
                <a:srgbClr val="1EA4B2"/>
              </a:gs>
              <a:gs pos="100000">
                <a:srgbClr val="ABE1DC"/>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66" name="Google Shape;66;p89"/>
          <p:cNvSpPr txBox="1">
            <a:spLocks noGrp="1"/>
          </p:cNvSpPr>
          <p:nvPr>
            <p:ph type="sldNum" idx="12"/>
          </p:nvPr>
        </p:nvSpPr>
        <p:spPr>
          <a:xfrm>
            <a:off x="8587945" y="4382673"/>
            <a:ext cx="382710"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900"/>
              <a:buNone/>
              <a:defRPr/>
            </a:lvl1pPr>
            <a:lvl2pPr marL="0" lvl="1" indent="0" algn="r">
              <a:lnSpc>
                <a:spcPct val="100000"/>
              </a:lnSpc>
              <a:spcBef>
                <a:spcPts val="0"/>
              </a:spcBef>
              <a:spcAft>
                <a:spcPts val="0"/>
              </a:spcAft>
              <a:buSzPts val="900"/>
              <a:buNone/>
              <a:defRPr/>
            </a:lvl2pPr>
            <a:lvl3pPr marL="0" lvl="2" indent="0" algn="r">
              <a:lnSpc>
                <a:spcPct val="100000"/>
              </a:lnSpc>
              <a:spcBef>
                <a:spcPts val="0"/>
              </a:spcBef>
              <a:spcAft>
                <a:spcPts val="0"/>
              </a:spcAft>
              <a:buSzPts val="900"/>
              <a:buNone/>
              <a:defRPr/>
            </a:lvl3pPr>
            <a:lvl4pPr marL="0" lvl="3" indent="0" algn="r">
              <a:lnSpc>
                <a:spcPct val="100000"/>
              </a:lnSpc>
              <a:spcBef>
                <a:spcPts val="0"/>
              </a:spcBef>
              <a:spcAft>
                <a:spcPts val="0"/>
              </a:spcAft>
              <a:buSzPts val="900"/>
              <a:buNone/>
              <a:defRPr/>
            </a:lvl4pPr>
            <a:lvl5pPr marL="0" lvl="4" indent="0" algn="r">
              <a:lnSpc>
                <a:spcPct val="100000"/>
              </a:lnSpc>
              <a:spcBef>
                <a:spcPts val="0"/>
              </a:spcBef>
              <a:spcAft>
                <a:spcPts val="0"/>
              </a:spcAft>
              <a:buSzPts val="900"/>
              <a:buNone/>
              <a:defRPr/>
            </a:lvl5pPr>
            <a:lvl6pPr marL="0" lvl="5" indent="0" algn="r">
              <a:lnSpc>
                <a:spcPct val="100000"/>
              </a:lnSpc>
              <a:spcBef>
                <a:spcPts val="0"/>
              </a:spcBef>
              <a:spcAft>
                <a:spcPts val="0"/>
              </a:spcAft>
              <a:buSzPts val="900"/>
              <a:buNone/>
              <a:defRPr/>
            </a:lvl6pPr>
            <a:lvl7pPr marL="0" lvl="6" indent="0" algn="r">
              <a:lnSpc>
                <a:spcPct val="100000"/>
              </a:lnSpc>
              <a:spcBef>
                <a:spcPts val="0"/>
              </a:spcBef>
              <a:spcAft>
                <a:spcPts val="0"/>
              </a:spcAft>
              <a:buSzPts val="900"/>
              <a:buNone/>
              <a:defRPr/>
            </a:lvl7pPr>
            <a:lvl8pPr marL="0" lvl="7" indent="0" algn="r">
              <a:lnSpc>
                <a:spcPct val="100000"/>
              </a:lnSpc>
              <a:spcBef>
                <a:spcPts val="0"/>
              </a:spcBef>
              <a:spcAft>
                <a:spcPts val="0"/>
              </a:spcAft>
              <a:buSzPts val="900"/>
              <a:buNone/>
              <a:defRPr/>
            </a:lvl8pPr>
            <a:lvl9pPr marL="0" lvl="8" indent="0" algn="r">
              <a:lnSpc>
                <a:spcPct val="100000"/>
              </a:lnSpc>
              <a:spcBef>
                <a:spcPts val="0"/>
              </a:spcBef>
              <a:spcAft>
                <a:spcPts val="0"/>
              </a:spcAft>
              <a:buSzPts val="900"/>
              <a:buNone/>
              <a:defRPr/>
            </a:lvl9pPr>
          </a:lstStyle>
          <a:p>
            <a:pPr marL="0" lvl="0" indent="0" algn="r" rtl="0">
              <a:spcBef>
                <a:spcPts val="0"/>
              </a:spcBef>
              <a:spcAft>
                <a:spcPts val="0"/>
              </a:spcAft>
              <a:buNone/>
            </a:pPr>
            <a:fld id="{00000000-1234-1234-1234-123412341234}" type="slidenum">
              <a:rPr lang="en-US"/>
              <a:t>‹#›</a:t>
            </a:fld>
            <a:endParaRPr/>
          </a:p>
        </p:txBody>
      </p:sp>
      <p:pic>
        <p:nvPicPr>
          <p:cNvPr id="67" name="Google Shape;67;p89"/>
          <p:cNvPicPr preferRelativeResize="0"/>
          <p:nvPr/>
        </p:nvPicPr>
        <p:blipFill rotWithShape="1">
          <a:blip r:embed="rId2">
            <a:alphaModFix/>
          </a:blip>
          <a:srcRect/>
          <a:stretch/>
        </p:blipFill>
        <p:spPr>
          <a:xfrm>
            <a:off x="7191633" y="1794528"/>
            <a:ext cx="1724347" cy="1724347"/>
          </a:xfrm>
          <a:prstGeom prst="rect">
            <a:avLst/>
          </a:prstGeom>
          <a:noFill/>
          <a:ln>
            <a:noFill/>
          </a:ln>
        </p:spPr>
      </p:pic>
      <p:sp>
        <p:nvSpPr>
          <p:cNvPr id="68" name="Google Shape;68;p89"/>
          <p:cNvSpPr txBox="1">
            <a:spLocks noGrp="1"/>
          </p:cNvSpPr>
          <p:nvPr>
            <p:ph type="ctrTitle"/>
          </p:nvPr>
        </p:nvSpPr>
        <p:spPr>
          <a:xfrm>
            <a:off x="228021" y="2051222"/>
            <a:ext cx="6858579" cy="121096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600"/>
              <a:buFont typeface="Garamond"/>
              <a:buNone/>
              <a:defRPr sz="3600" b="1">
                <a:solidFill>
                  <a:schemeClr val="dk1"/>
                </a:solidFill>
                <a:latin typeface="Garamond"/>
                <a:ea typeface="Garamond"/>
                <a:cs typeface="Garamond"/>
                <a:sym typeface="Garamon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69"/>
        <p:cNvGrpSpPr/>
        <p:nvPr/>
      </p:nvGrpSpPr>
      <p:grpSpPr>
        <a:xfrm>
          <a:off x="0" y="0"/>
          <a:ext cx="0" cy="0"/>
          <a:chOff x="0" y="0"/>
          <a:chExt cx="0" cy="0"/>
        </a:xfrm>
      </p:grpSpPr>
      <p:sp>
        <p:nvSpPr>
          <p:cNvPr id="70" name="Google Shape;70;p90"/>
          <p:cNvSpPr txBox="1">
            <a:spLocks noGrp="1"/>
          </p:cNvSpPr>
          <p:nvPr>
            <p:ph type="title"/>
          </p:nvPr>
        </p:nvSpPr>
        <p:spPr>
          <a:xfrm>
            <a:off x="296970" y="721080"/>
            <a:ext cx="7872391" cy="51839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90"/>
          <p:cNvSpPr txBox="1">
            <a:spLocks noGrp="1"/>
          </p:cNvSpPr>
          <p:nvPr>
            <p:ph type="body" idx="1"/>
          </p:nvPr>
        </p:nvSpPr>
        <p:spPr>
          <a:xfrm>
            <a:off x="296970" y="1406290"/>
            <a:ext cx="38862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2" name="Google Shape;72;p90"/>
          <p:cNvSpPr txBox="1">
            <a:spLocks noGrp="1"/>
          </p:cNvSpPr>
          <p:nvPr>
            <p:ph type="body" idx="2"/>
          </p:nvPr>
        </p:nvSpPr>
        <p:spPr>
          <a:xfrm>
            <a:off x="4283161" y="1406290"/>
            <a:ext cx="38862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3" name="Google Shape;73;p90"/>
          <p:cNvSpPr txBox="1">
            <a:spLocks noGrp="1"/>
          </p:cNvSpPr>
          <p:nvPr>
            <p:ph type="sldNum" idx="12"/>
          </p:nvPr>
        </p:nvSpPr>
        <p:spPr>
          <a:xfrm>
            <a:off x="8490636" y="4421274"/>
            <a:ext cx="470694"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900"/>
              <a:buNone/>
              <a:defRPr/>
            </a:lvl1pPr>
            <a:lvl2pPr marL="0" lvl="1" indent="0" algn="r">
              <a:lnSpc>
                <a:spcPct val="100000"/>
              </a:lnSpc>
              <a:spcBef>
                <a:spcPts val="0"/>
              </a:spcBef>
              <a:spcAft>
                <a:spcPts val="0"/>
              </a:spcAft>
              <a:buSzPts val="900"/>
              <a:buNone/>
              <a:defRPr/>
            </a:lvl2pPr>
            <a:lvl3pPr marL="0" lvl="2" indent="0" algn="r">
              <a:lnSpc>
                <a:spcPct val="100000"/>
              </a:lnSpc>
              <a:spcBef>
                <a:spcPts val="0"/>
              </a:spcBef>
              <a:spcAft>
                <a:spcPts val="0"/>
              </a:spcAft>
              <a:buSzPts val="900"/>
              <a:buNone/>
              <a:defRPr/>
            </a:lvl3pPr>
            <a:lvl4pPr marL="0" lvl="3" indent="0" algn="r">
              <a:lnSpc>
                <a:spcPct val="100000"/>
              </a:lnSpc>
              <a:spcBef>
                <a:spcPts val="0"/>
              </a:spcBef>
              <a:spcAft>
                <a:spcPts val="0"/>
              </a:spcAft>
              <a:buSzPts val="900"/>
              <a:buNone/>
              <a:defRPr/>
            </a:lvl4pPr>
            <a:lvl5pPr marL="0" lvl="4" indent="0" algn="r">
              <a:lnSpc>
                <a:spcPct val="100000"/>
              </a:lnSpc>
              <a:spcBef>
                <a:spcPts val="0"/>
              </a:spcBef>
              <a:spcAft>
                <a:spcPts val="0"/>
              </a:spcAft>
              <a:buSzPts val="900"/>
              <a:buNone/>
              <a:defRPr/>
            </a:lvl5pPr>
            <a:lvl6pPr marL="0" lvl="5" indent="0" algn="r">
              <a:lnSpc>
                <a:spcPct val="100000"/>
              </a:lnSpc>
              <a:spcBef>
                <a:spcPts val="0"/>
              </a:spcBef>
              <a:spcAft>
                <a:spcPts val="0"/>
              </a:spcAft>
              <a:buSzPts val="900"/>
              <a:buNone/>
              <a:defRPr/>
            </a:lvl6pPr>
            <a:lvl7pPr marL="0" lvl="6" indent="0" algn="r">
              <a:lnSpc>
                <a:spcPct val="100000"/>
              </a:lnSpc>
              <a:spcBef>
                <a:spcPts val="0"/>
              </a:spcBef>
              <a:spcAft>
                <a:spcPts val="0"/>
              </a:spcAft>
              <a:buSzPts val="900"/>
              <a:buNone/>
              <a:defRPr/>
            </a:lvl7pPr>
            <a:lvl8pPr marL="0" lvl="7" indent="0" algn="r">
              <a:lnSpc>
                <a:spcPct val="100000"/>
              </a:lnSpc>
              <a:spcBef>
                <a:spcPts val="0"/>
              </a:spcBef>
              <a:spcAft>
                <a:spcPts val="0"/>
              </a:spcAft>
              <a:buSzPts val="900"/>
              <a:buNone/>
              <a:defRPr/>
            </a:lvl8pPr>
            <a:lvl9pPr marL="0" lvl="8" indent="0" algn="r">
              <a:lnSpc>
                <a:spcPct val="100000"/>
              </a:lnSpc>
              <a:spcBef>
                <a:spcPts val="0"/>
              </a:spcBef>
              <a:spcAft>
                <a:spcPts val="0"/>
              </a:spcAft>
              <a:buSzPts val="90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image" Target="../media/image4.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81"/>
          <p:cNvSpPr/>
          <p:nvPr/>
        </p:nvSpPr>
        <p:spPr>
          <a:xfrm flipH="1">
            <a:off x="2224" y="304540"/>
            <a:ext cx="1673543" cy="226769"/>
          </a:xfrm>
          <a:custGeom>
            <a:avLst/>
            <a:gdLst/>
            <a:ahLst/>
            <a:cxnLst/>
            <a:rect l="l" t="t" r="r" b="b"/>
            <a:pathLst>
              <a:path w="9086554" h="1362809" extrusionOk="0">
                <a:moveTo>
                  <a:pt x="0" y="82758"/>
                </a:moveTo>
                <a:lnTo>
                  <a:pt x="9086554" y="0"/>
                </a:lnTo>
                <a:lnTo>
                  <a:pt x="9086554" y="1347569"/>
                </a:lnTo>
                <a:lnTo>
                  <a:pt x="1292770" y="1362809"/>
                </a:lnTo>
                <a:lnTo>
                  <a:pt x="0" y="82758"/>
                </a:lnTo>
                <a:close/>
              </a:path>
            </a:pathLst>
          </a:custGeom>
          <a:solidFill>
            <a:srgbClr val="EFEF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7" name="Google Shape;7;p81"/>
          <p:cNvSpPr/>
          <p:nvPr/>
        </p:nvSpPr>
        <p:spPr>
          <a:xfrm>
            <a:off x="3741" y="4838961"/>
            <a:ext cx="9144000" cy="333022"/>
          </a:xfrm>
          <a:prstGeom prst="rect">
            <a:avLst/>
          </a:prstGeom>
          <a:gradFill>
            <a:gsLst>
              <a:gs pos="0">
                <a:srgbClr val="ABE1DC"/>
              </a:gs>
              <a:gs pos="100000">
                <a:srgbClr val="1EA4B2"/>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8" name="Google Shape;8;p81"/>
          <p:cNvSpPr/>
          <p:nvPr/>
        </p:nvSpPr>
        <p:spPr>
          <a:xfrm flipH="1">
            <a:off x="3741" y="4822650"/>
            <a:ext cx="6725671" cy="287102"/>
          </a:xfrm>
          <a:custGeom>
            <a:avLst/>
            <a:gdLst/>
            <a:ahLst/>
            <a:cxnLst/>
            <a:rect l="l" t="t" r="r" b="b"/>
            <a:pathLst>
              <a:path w="9036404" h="1400807" extrusionOk="0">
                <a:moveTo>
                  <a:pt x="0" y="0"/>
                </a:moveTo>
                <a:lnTo>
                  <a:pt x="9036404" y="37998"/>
                </a:lnTo>
                <a:lnTo>
                  <a:pt x="9036404" y="1370224"/>
                </a:lnTo>
                <a:lnTo>
                  <a:pt x="839499" y="1400807"/>
                </a:lnTo>
                <a:lnTo>
                  <a:pt x="0" y="0"/>
                </a:lnTo>
                <a:close/>
              </a:path>
            </a:pathLst>
          </a:custGeom>
          <a:solidFill>
            <a:srgbClr val="EFEF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9" name="Google Shape;9;p81"/>
          <p:cNvSpPr/>
          <p:nvPr/>
        </p:nvSpPr>
        <p:spPr>
          <a:xfrm>
            <a:off x="0" y="0"/>
            <a:ext cx="9144000" cy="391432"/>
          </a:xfrm>
          <a:prstGeom prst="rect">
            <a:avLst/>
          </a:prstGeom>
          <a:gradFill>
            <a:gsLst>
              <a:gs pos="0">
                <a:srgbClr val="1EA4B2"/>
              </a:gs>
              <a:gs pos="67000">
                <a:srgbClr val="ABE1DC"/>
              </a:gs>
              <a:gs pos="100000">
                <a:srgbClr val="ABE1DC"/>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10" name="Google Shape;10;p81"/>
          <p:cNvSpPr txBox="1">
            <a:spLocks noGrp="1"/>
          </p:cNvSpPr>
          <p:nvPr>
            <p:ph type="title"/>
          </p:nvPr>
        </p:nvSpPr>
        <p:spPr>
          <a:xfrm>
            <a:off x="163873" y="695101"/>
            <a:ext cx="8351477" cy="52894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2700"/>
              <a:buFont typeface="Arial"/>
              <a:buNone/>
              <a:defRPr sz="27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81"/>
          <p:cNvSpPr txBox="1">
            <a:spLocks noGrp="1"/>
          </p:cNvSpPr>
          <p:nvPr>
            <p:ph type="body" idx="1"/>
          </p:nvPr>
        </p:nvSpPr>
        <p:spPr>
          <a:xfrm>
            <a:off x="628650" y="1405894"/>
            <a:ext cx="7886700" cy="3248364"/>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orbel"/>
                <a:ea typeface="Corbel"/>
                <a:cs typeface="Corbel"/>
                <a:sym typeface="Corbel"/>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orbel"/>
                <a:ea typeface="Corbel"/>
                <a:cs typeface="Corbel"/>
                <a:sym typeface="Corbel"/>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orbel"/>
                <a:ea typeface="Corbel"/>
                <a:cs typeface="Corbel"/>
                <a:sym typeface="Corbel"/>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orbel"/>
                <a:ea typeface="Corbel"/>
                <a:cs typeface="Corbel"/>
                <a:sym typeface="Corbel"/>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orbel"/>
                <a:ea typeface="Corbel"/>
                <a:cs typeface="Corbel"/>
                <a:sym typeface="Corbe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orbel"/>
                <a:ea typeface="Corbel"/>
                <a:cs typeface="Corbel"/>
                <a:sym typeface="Corbel"/>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orbel"/>
                <a:ea typeface="Corbel"/>
                <a:cs typeface="Corbel"/>
                <a:sym typeface="Corbel"/>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orbel"/>
                <a:ea typeface="Corbel"/>
                <a:cs typeface="Corbel"/>
                <a:sym typeface="Corbel"/>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orbel"/>
                <a:ea typeface="Corbel"/>
                <a:cs typeface="Corbel"/>
                <a:sym typeface="Corbel"/>
              </a:defRPr>
            </a:lvl9pPr>
          </a:lstStyle>
          <a:p>
            <a:endParaRPr/>
          </a:p>
        </p:txBody>
      </p:sp>
      <p:pic>
        <p:nvPicPr>
          <p:cNvPr id="12" name="Google Shape;12;p81"/>
          <p:cNvPicPr preferRelativeResize="0"/>
          <p:nvPr/>
        </p:nvPicPr>
        <p:blipFill rotWithShape="1">
          <a:blip r:embed="rId12">
            <a:alphaModFix/>
          </a:blip>
          <a:srcRect/>
          <a:stretch/>
        </p:blipFill>
        <p:spPr>
          <a:xfrm>
            <a:off x="8497024" y="4865811"/>
            <a:ext cx="461103" cy="245862"/>
          </a:xfrm>
          <a:prstGeom prst="rect">
            <a:avLst/>
          </a:prstGeom>
          <a:noFill/>
          <a:ln>
            <a:noFill/>
          </a:ln>
        </p:spPr>
      </p:pic>
      <p:pic>
        <p:nvPicPr>
          <p:cNvPr id="13" name="Google Shape;13;p81"/>
          <p:cNvPicPr preferRelativeResize="0"/>
          <p:nvPr/>
        </p:nvPicPr>
        <p:blipFill rotWithShape="1">
          <a:blip r:embed="rId13">
            <a:alphaModFix/>
          </a:blip>
          <a:srcRect/>
          <a:stretch/>
        </p:blipFill>
        <p:spPr>
          <a:xfrm>
            <a:off x="102349" y="21894"/>
            <a:ext cx="348673" cy="348673"/>
          </a:xfrm>
          <a:prstGeom prst="rect">
            <a:avLst/>
          </a:prstGeom>
          <a:noFill/>
          <a:ln>
            <a:noFill/>
          </a:ln>
        </p:spPr>
      </p:pic>
      <p:sp>
        <p:nvSpPr>
          <p:cNvPr id="14" name="Google Shape;14;p81"/>
          <p:cNvSpPr txBox="1"/>
          <p:nvPr/>
        </p:nvSpPr>
        <p:spPr>
          <a:xfrm>
            <a:off x="5443152" y="44184"/>
            <a:ext cx="3505825" cy="358790"/>
          </a:xfrm>
          <a:prstGeom prst="rect">
            <a:avLst/>
          </a:prstGeom>
          <a:noFill/>
          <a:ln>
            <a:noFill/>
          </a:ln>
        </p:spPr>
        <p:txBody>
          <a:bodyPr spcFirstLastPara="1" wrap="square" lIns="91425" tIns="81000" rIns="91425" bIns="45700" anchor="t" anchorCtr="0">
            <a:spAutoFit/>
          </a:bodyPr>
          <a:lstStyle/>
          <a:p>
            <a:pPr marL="0" marR="0" lvl="0" indent="0" algn="r" rtl="0">
              <a:lnSpc>
                <a:spcPct val="100000"/>
              </a:lnSpc>
              <a:spcBef>
                <a:spcPts val="0"/>
              </a:spcBef>
              <a:spcAft>
                <a:spcPts val="0"/>
              </a:spcAft>
              <a:buClr>
                <a:srgbClr val="0070C0"/>
              </a:buClr>
              <a:buSzPts val="750"/>
              <a:buFont typeface="Arial"/>
              <a:buNone/>
            </a:pPr>
            <a:r>
              <a:rPr lang="en-US" sz="750" b="1" i="1" u="none" strike="noStrike" cap="none">
                <a:solidFill>
                  <a:srgbClr val="0070C0"/>
                </a:solidFill>
                <a:latin typeface="Garamond"/>
                <a:ea typeface="Garamond"/>
                <a:cs typeface="Garamond"/>
                <a:sym typeface="Garamond"/>
              </a:rPr>
              <a:t>MICROCREDENTIAL: ASSOCIATE DATA SCIENTIST</a:t>
            </a:r>
            <a:br>
              <a:rPr lang="en-US" sz="750" b="0" i="1" u="none" strike="noStrike" cap="none">
                <a:solidFill>
                  <a:srgbClr val="029B2D"/>
                </a:solidFill>
                <a:latin typeface="Garamond"/>
                <a:ea typeface="Garamond"/>
                <a:cs typeface="Garamond"/>
                <a:sym typeface="Garamond"/>
              </a:rPr>
            </a:br>
            <a:r>
              <a:rPr lang="en-US" sz="750" b="0" i="1" u="none" strike="noStrike" cap="none">
                <a:solidFill>
                  <a:srgbClr val="3F3F3F"/>
                </a:solidFill>
                <a:latin typeface="Garamond"/>
                <a:ea typeface="Garamond"/>
                <a:cs typeface="Garamond"/>
                <a:sym typeface="Garamond"/>
              </a:rPr>
              <a:t>01 November – 10 Desember 2021</a:t>
            </a:r>
            <a:endParaRPr sz="750" b="0" i="1" u="none" strike="noStrike" cap="none">
              <a:solidFill>
                <a:srgbClr val="3F3F3F"/>
              </a:solidFill>
              <a:latin typeface="Arial"/>
              <a:ea typeface="Arial"/>
              <a:cs typeface="Arial"/>
              <a:sym typeface="Arial"/>
            </a:endParaRPr>
          </a:p>
        </p:txBody>
      </p:sp>
      <p:sp>
        <p:nvSpPr>
          <p:cNvPr id="15" name="Google Shape;15;p81"/>
          <p:cNvSpPr txBox="1">
            <a:spLocks noGrp="1"/>
          </p:cNvSpPr>
          <p:nvPr>
            <p:ph type="sldNum" idx="12"/>
          </p:nvPr>
        </p:nvSpPr>
        <p:spPr>
          <a:xfrm>
            <a:off x="8587945" y="4382673"/>
            <a:ext cx="38271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6" name="Google Shape;16;p81"/>
          <p:cNvPicPr preferRelativeResize="0"/>
          <p:nvPr/>
        </p:nvPicPr>
        <p:blipFill rotWithShape="1">
          <a:blip r:embed="rId14">
            <a:alphaModFix/>
          </a:blip>
          <a:srcRect/>
          <a:stretch/>
        </p:blipFill>
        <p:spPr>
          <a:xfrm>
            <a:off x="8043660" y="4852749"/>
            <a:ext cx="377471" cy="276961"/>
          </a:xfrm>
          <a:prstGeom prst="rect">
            <a:avLst/>
          </a:prstGeom>
          <a:noFill/>
          <a:ln>
            <a:noFill/>
          </a:ln>
        </p:spPr>
      </p:pic>
      <p:pic>
        <p:nvPicPr>
          <p:cNvPr id="17" name="Google Shape;17;p81"/>
          <p:cNvPicPr preferRelativeResize="0"/>
          <p:nvPr/>
        </p:nvPicPr>
        <p:blipFill rotWithShape="1">
          <a:blip r:embed="rId15">
            <a:alphaModFix/>
          </a:blip>
          <a:srcRect/>
          <a:stretch/>
        </p:blipFill>
        <p:spPr>
          <a:xfrm>
            <a:off x="7543885" y="4816472"/>
            <a:ext cx="448596" cy="320043"/>
          </a:xfrm>
          <a:prstGeom prst="rect">
            <a:avLst/>
          </a:prstGeom>
          <a:noFill/>
          <a:ln>
            <a:noFill/>
          </a:ln>
        </p:spPr>
      </p:pic>
      <p:sp>
        <p:nvSpPr>
          <p:cNvPr id="18" name="Google Shape;18;p81"/>
          <p:cNvSpPr txBox="1"/>
          <p:nvPr/>
        </p:nvSpPr>
        <p:spPr>
          <a:xfrm>
            <a:off x="451022" y="-29346"/>
            <a:ext cx="3049363" cy="4385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50" b="0" i="0" u="none" strike="noStrike" cap="none">
                <a:solidFill>
                  <a:srgbClr val="000000"/>
                </a:solidFill>
                <a:latin typeface="Arial"/>
                <a:ea typeface="Arial"/>
                <a:cs typeface="Arial"/>
                <a:sym typeface="Arial"/>
              </a:rPr>
              <a:t>Direktorat Jenderal Pendidikan Tinggi, Riset, dan, Teknologi</a:t>
            </a:r>
            <a:endParaRPr sz="75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750" b="0" i="0" u="none" strike="noStrike" cap="none">
                <a:solidFill>
                  <a:srgbClr val="000000"/>
                </a:solidFill>
                <a:latin typeface="Arial"/>
                <a:ea typeface="Arial"/>
                <a:cs typeface="Arial"/>
                <a:sym typeface="Arial"/>
              </a:rPr>
              <a:t>Kementerian Pendidikan, Kebudayaan, Riset, dan Teknologi Republik Indonesia</a:t>
            </a:r>
            <a:endParaRPr sz="75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hyperlink" Target="mailto:rahmad.Dawood@Unsyiah.ac.id"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hyperlink" Target="https://skappal7.files.wordpress.com/2018/08/confusion-matrix.jpg"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hyperlink" Target="https://www.analyticsvidhya.com/blog/2020/10/quick-guide-to-evaluation-metrics-for-supervised-and-unsupervised-machine-learning/"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hyperlink" Target="https://www.analyticsvidhya.com/blog/2020/10/quick-guide-to-evaluation-metrics-for-supervised-and-unsupervised-machine-learning/"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www.analyticsvidhya.com/blog/2020/10/quick-guide-to-evaluation-metrics-for-supervised-and-unsupervised-machine-learning/"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hyperlink" Target="https://machinelearningmastery.com/tour-of-evaluation-metrics-for-imbalanced-classification/"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hyperlink" Target="https://machinelearningmastery.com/tour-of-evaluation-metrics-for-imbalanced-classification/"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image" Target="../media/image63.png"/><Relationship Id="rId4" Type="http://schemas.openxmlformats.org/officeDocument/2006/relationships/image" Target="../media/image62.png"/></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5.xml"/><Relationship Id="rId1" Type="http://schemas.openxmlformats.org/officeDocument/2006/relationships/slideLayout" Target="../slideLayouts/slideLayout3.xml"/><Relationship Id="rId5" Type="http://schemas.openxmlformats.org/officeDocument/2006/relationships/image" Target="../media/image68.png"/><Relationship Id="rId4" Type="http://schemas.openxmlformats.org/officeDocument/2006/relationships/image" Target="../media/image67.png"/></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6.xml"/><Relationship Id="rId1" Type="http://schemas.openxmlformats.org/officeDocument/2006/relationships/slideLayout" Target="../slideLayouts/slideLayout3.xml"/><Relationship Id="rId5" Type="http://schemas.openxmlformats.org/officeDocument/2006/relationships/image" Target="../media/image69.png"/><Relationship Id="rId4" Type="http://schemas.openxmlformats.org/officeDocument/2006/relationships/image" Target="../media/image68.png"/></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2.xml"/><Relationship Id="rId1" Type="http://schemas.openxmlformats.org/officeDocument/2006/relationships/slideLayout" Target="../slideLayouts/slideLayout3.xml"/><Relationship Id="rId5" Type="http://schemas.openxmlformats.org/officeDocument/2006/relationships/image" Target="../media/image78.png"/><Relationship Id="rId4" Type="http://schemas.openxmlformats.org/officeDocument/2006/relationships/image" Target="../media/image77.png"/></Relationships>
</file>

<file path=ppt/slides/_rels/slide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8" Type="http://schemas.openxmlformats.org/officeDocument/2006/relationships/hyperlink" Target="https://machinelearningmastery.com/mcnemars-test-for-machine-learning/" TargetMode="External"/><Relationship Id="rId3" Type="http://schemas.openxmlformats.org/officeDocument/2006/relationships/hyperlink" Target="https://www.dataquest.io/blog/understanding-regression-error-metrics/" TargetMode="External"/><Relationship Id="rId7" Type="http://schemas.openxmlformats.org/officeDocument/2006/relationships/hyperlink" Target="https://sebastianraschka.com/pdf/lecture-notes/stat479fs18/11_eval-algo_slides.pdf" TargetMode="External"/><Relationship Id="rId2" Type="http://schemas.openxmlformats.org/officeDocument/2006/relationships/notesSlide" Target="../notesSlides/notesSlide73.xml"/><Relationship Id="rId1" Type="http://schemas.openxmlformats.org/officeDocument/2006/relationships/slideLayout" Target="../slideLayouts/slideLayout3.xml"/><Relationship Id="rId6" Type="http://schemas.openxmlformats.org/officeDocument/2006/relationships/hyperlink" Target="https://www.youtube.com/watch?v=4jRBRDbJemM&amp;t=349s" TargetMode="External"/><Relationship Id="rId5" Type="http://schemas.openxmlformats.org/officeDocument/2006/relationships/hyperlink" Target="https://www.youtube.com/watch?v=4jRBRDbJemM" TargetMode="External"/><Relationship Id="rId4" Type="http://schemas.openxmlformats.org/officeDocument/2006/relationships/hyperlink" Target="https://www.youtube.com/watch?v=z5qA9qZMyw0" TargetMode="External"/><Relationship Id="rId9" Type="http://schemas.openxmlformats.org/officeDocument/2006/relationships/hyperlink" Target="https://doi.org/10.1162/089976698300017197"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4.xml"/><Relationship Id="rId1" Type="http://schemas.openxmlformats.org/officeDocument/2006/relationships/slideLayout" Target="../slideLayouts/slideLayout3.xml"/><Relationship Id="rId4" Type="http://schemas.openxmlformats.org/officeDocument/2006/relationships/image" Target="../media/image86.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hyperlink" Target="https://www.kaggle.com/discussion/217946" TargetMode="External"/><Relationship Id="rId2" Type="http://schemas.openxmlformats.org/officeDocument/2006/relationships/notesSlide" Target="../notesSlides/notesSlide80.xml"/><Relationship Id="rId1" Type="http://schemas.openxmlformats.org/officeDocument/2006/relationships/slideLayout" Target="../slideLayouts/slideLayout3.xml"/><Relationship Id="rId6" Type="http://schemas.openxmlformats.org/officeDocument/2006/relationships/hyperlink" Target="https://blog.dataiku.com/the-google-ml-test-score-measuring-your-sust-ai-nability" TargetMode="External"/><Relationship Id="rId5" Type="http://schemas.openxmlformats.org/officeDocument/2006/relationships/hyperlink" Target="https://ckaestne.github.io/seai/S2020/slides/13_infrastructurequality/infrastructurequality.pdf" TargetMode="External"/><Relationship Id="rId4" Type="http://schemas.openxmlformats.org/officeDocument/2006/relationships/hyperlink" Target="https://medium.com/@rasmi/the-ml-production-readiness-of-teslas-autopilot-80acd03b3089" TargetMode="Externa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
          <p:cNvSpPr txBox="1">
            <a:spLocks noGrp="1"/>
          </p:cNvSpPr>
          <p:nvPr>
            <p:ph type="subTitle" idx="1"/>
          </p:nvPr>
        </p:nvSpPr>
        <p:spPr>
          <a:xfrm>
            <a:off x="263767" y="2427193"/>
            <a:ext cx="1761981" cy="219326"/>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en-US"/>
              <a:t>Pertemuan ke-16</a:t>
            </a:r>
            <a:endParaRPr/>
          </a:p>
        </p:txBody>
      </p:sp>
      <p:sp>
        <p:nvSpPr>
          <p:cNvPr id="86" name="Google Shape;86;p1"/>
          <p:cNvSpPr txBox="1">
            <a:spLocks noGrp="1"/>
          </p:cNvSpPr>
          <p:nvPr>
            <p:ph type="ctrTitle"/>
          </p:nvPr>
        </p:nvSpPr>
        <p:spPr>
          <a:xfrm>
            <a:off x="263767" y="3381508"/>
            <a:ext cx="5834954" cy="693867"/>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4500"/>
              <a:buFont typeface="Garamond"/>
              <a:buNone/>
            </a:pPr>
            <a:r>
              <a:rPr lang="en-US"/>
              <a:t>Membangun model 7: Evaluasi</a:t>
            </a:r>
            <a:endParaRPr sz="36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9"/>
          <p:cNvSpPr txBox="1"/>
          <p:nvPr/>
        </p:nvSpPr>
        <p:spPr>
          <a:xfrm>
            <a:off x="127749" y="479025"/>
            <a:ext cx="6040821" cy="56578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Bias dan Variansi</a:t>
            </a:r>
            <a:endParaRPr/>
          </a:p>
        </p:txBody>
      </p:sp>
      <p:sp>
        <p:nvSpPr>
          <p:cNvPr id="160" name="Google Shape;160;p9"/>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161" name="Google Shape;161;p9"/>
          <p:cNvSpPr txBox="1"/>
          <p:nvPr/>
        </p:nvSpPr>
        <p:spPr>
          <a:xfrm>
            <a:off x="106150" y="871425"/>
            <a:ext cx="8803800" cy="3100500"/>
          </a:xfrm>
          <a:prstGeom prst="rect">
            <a:avLst/>
          </a:prstGeom>
          <a:noFill/>
          <a:ln>
            <a:noFill/>
          </a:ln>
        </p:spPr>
        <p:txBody>
          <a:bodyPr spcFirstLastPara="1" wrap="square" lIns="91425" tIns="91425" rIns="91425" bIns="91425" anchor="t" anchorCtr="0">
            <a:spAutoFit/>
          </a:bodyPr>
          <a:lstStyle/>
          <a:p>
            <a:pPr marL="12700" marR="0" lvl="0" indent="0" algn="l" rtl="0">
              <a:lnSpc>
                <a:spcPct val="115000"/>
              </a:lnSpc>
              <a:spcBef>
                <a:spcPts val="100"/>
              </a:spcBef>
              <a:spcAft>
                <a:spcPts val="0"/>
              </a:spcAft>
              <a:buClr>
                <a:srgbClr val="000000"/>
              </a:buClr>
              <a:buSzPts val="1200"/>
              <a:buFont typeface="Arial"/>
              <a:buNone/>
            </a:pPr>
            <a:r>
              <a:rPr lang="en-US" sz="1800" b="0" i="1" u="none" strike="noStrike" cap="none">
                <a:solidFill>
                  <a:srgbClr val="0F3570"/>
                </a:solidFill>
                <a:latin typeface="Overlock"/>
                <a:ea typeface="Overlock"/>
                <a:cs typeface="Overlock"/>
                <a:sym typeface="Overlock"/>
              </a:rPr>
              <a:t>Berikut adalah bbrp cara utk menangani bias dan variansi:</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Gunakan insting &amp; intuisi</a:t>
            </a:r>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Bagging (Bootstrap Aggregating) and Resampling, utk mereduksi varians dalam model prediksi, Diantaranya d</a:t>
            </a:r>
            <a:r>
              <a:rPr lang="en-US" sz="1800" i="1">
                <a:solidFill>
                  <a:srgbClr val="0F3570"/>
                </a:solidFill>
                <a:latin typeface="Overlock"/>
                <a:ea typeface="Overlock"/>
                <a:cs typeface="Overlock"/>
                <a:sym typeface="Overlock"/>
              </a:rPr>
              <a:t>engan</a:t>
            </a:r>
            <a:r>
              <a:rPr lang="en-US" sz="1800" b="0" i="1" u="none" strike="noStrike" cap="none">
                <a:solidFill>
                  <a:srgbClr val="0F3570"/>
                </a:solidFill>
                <a:latin typeface="Overlock"/>
                <a:ea typeface="Overlock"/>
                <a:cs typeface="Overlock"/>
                <a:sym typeface="Overlock"/>
              </a:rPr>
              <a:t> algoritma random forest</a:t>
            </a:r>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Sifat asimtotik dari algoritma</a:t>
            </a:r>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Pemahaman lebih dalam atas Bias dan Varians</a:t>
            </a:r>
            <a:endParaRPr/>
          </a:p>
        </p:txBody>
      </p:sp>
      <p:pic>
        <p:nvPicPr>
          <p:cNvPr id="162" name="Google Shape;162;p9"/>
          <p:cNvPicPr preferRelativeResize="0"/>
          <p:nvPr/>
        </p:nvPicPr>
        <p:blipFill rotWithShape="1">
          <a:blip r:embed="rId3">
            <a:alphaModFix/>
          </a:blip>
          <a:srcRect/>
          <a:stretch/>
        </p:blipFill>
        <p:spPr>
          <a:xfrm>
            <a:off x="2237105" y="3921760"/>
            <a:ext cx="2797175" cy="70548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0"/>
          <p:cNvSpPr txBox="1"/>
          <p:nvPr/>
        </p:nvSpPr>
        <p:spPr>
          <a:xfrm>
            <a:off x="127750" y="479025"/>
            <a:ext cx="5479800" cy="56578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Jenis error</a:t>
            </a:r>
            <a:endParaRPr/>
          </a:p>
        </p:txBody>
      </p:sp>
      <p:pic>
        <p:nvPicPr>
          <p:cNvPr id="168" name="Google Shape;168;p10" descr="Screenshot (392)"/>
          <p:cNvPicPr preferRelativeResize="0"/>
          <p:nvPr/>
        </p:nvPicPr>
        <p:blipFill rotWithShape="1">
          <a:blip r:embed="rId3">
            <a:alphaModFix/>
          </a:blip>
          <a:srcRect l="4250" t="20074" r="7951" b="22012"/>
          <a:stretch/>
        </p:blipFill>
        <p:spPr>
          <a:xfrm>
            <a:off x="388620" y="1032510"/>
            <a:ext cx="8028305" cy="2978785"/>
          </a:xfrm>
          <a:prstGeom prst="rect">
            <a:avLst/>
          </a:prstGeom>
          <a:noFill/>
          <a:ln>
            <a:noFill/>
          </a:ln>
        </p:spPr>
      </p:pic>
      <p:sp>
        <p:nvSpPr>
          <p:cNvPr id="169" name="Google Shape;169;p10"/>
          <p:cNvSpPr txBox="1"/>
          <p:nvPr/>
        </p:nvSpPr>
        <p:spPr>
          <a:xfrm>
            <a:off x="1885950" y="4232910"/>
            <a:ext cx="1479000" cy="738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Underfitting</a:t>
            </a:r>
            <a:r>
              <a:rPr lang="en-US" sz="1400" b="0" i="0" u="none" strike="noStrike" cap="none">
                <a:solidFill>
                  <a:srgbClr val="000000"/>
                </a:solidFill>
                <a:latin typeface="Arial"/>
                <a:ea typeface="Arial"/>
                <a:cs typeface="Arial"/>
                <a:sym typeface="Arial"/>
              </a:rPr>
              <a:t>:</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oversimplifikasi/</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menyepelekan</a:t>
            </a:r>
            <a:endParaRPr/>
          </a:p>
        </p:txBody>
      </p:sp>
      <p:sp>
        <p:nvSpPr>
          <p:cNvPr id="170" name="Google Shape;170;p10"/>
          <p:cNvSpPr txBox="1"/>
          <p:nvPr/>
        </p:nvSpPr>
        <p:spPr>
          <a:xfrm>
            <a:off x="5697855" y="4126865"/>
            <a:ext cx="2334300" cy="738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Overfitting</a:t>
            </a:r>
            <a:r>
              <a:rPr lang="en-US" sz="1400" b="0" i="0" u="none" strike="noStrike" cap="none">
                <a:solidFill>
                  <a:srgbClr val="000000"/>
                </a:solidFill>
                <a:latin typeface="Arial"/>
                <a:ea typeface="Arial"/>
                <a:cs typeface="Arial"/>
                <a:sym typeface="Arial"/>
              </a:rPr>
              <a:t>:</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melebi</a:t>
            </a:r>
            <a:r>
              <a:rPr lang="en-US"/>
              <a:t>h-lebih</a:t>
            </a:r>
            <a:r>
              <a:rPr lang="en-US" sz="1400" b="0" i="0" u="none" strike="noStrike" cap="none">
                <a:solidFill>
                  <a:srgbClr val="000000"/>
                </a:solidFill>
                <a:latin typeface="Arial"/>
                <a:ea typeface="Arial"/>
                <a:cs typeface="Arial"/>
                <a:sym typeface="Arial"/>
              </a:rPr>
              <a:t>kan permasalahan</a:t>
            </a:r>
            <a:endParaRPr/>
          </a:p>
        </p:txBody>
      </p:sp>
      <p:sp>
        <p:nvSpPr>
          <p:cNvPr id="171" name="Google Shape;171;p10"/>
          <p:cNvSpPr/>
          <p:nvPr/>
        </p:nvSpPr>
        <p:spPr>
          <a:xfrm>
            <a:off x="4351020" y="1987550"/>
            <a:ext cx="946150" cy="9220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5400" b="1" i="0" u="none" strike="noStrike" cap="none">
                <a:solidFill>
                  <a:schemeClr val="accent1"/>
                </a:solidFill>
                <a:latin typeface="Arial"/>
                <a:ea typeface="Arial"/>
                <a:cs typeface="Arial"/>
                <a:sym typeface="Arial"/>
              </a:rPr>
              <a:t>vs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1"/>
          <p:cNvSpPr txBox="1"/>
          <p:nvPr/>
        </p:nvSpPr>
        <p:spPr>
          <a:xfrm>
            <a:off x="127749" y="479025"/>
            <a:ext cx="6040821" cy="56578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Bias dan Variansi</a:t>
            </a:r>
            <a:endParaRPr/>
          </a:p>
        </p:txBody>
      </p:sp>
      <p:sp>
        <p:nvSpPr>
          <p:cNvPr id="177" name="Google Shape;177;p11"/>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178" name="Google Shape;178;p11"/>
          <p:cNvSpPr txBox="1"/>
          <p:nvPr/>
        </p:nvSpPr>
        <p:spPr>
          <a:xfrm>
            <a:off x="106150" y="871425"/>
            <a:ext cx="8803800" cy="2458720"/>
          </a:xfrm>
          <a:prstGeom prst="rect">
            <a:avLst/>
          </a:prstGeom>
          <a:noFill/>
          <a:ln>
            <a:noFill/>
          </a:ln>
        </p:spPr>
        <p:txBody>
          <a:bodyPr spcFirstLastPara="1" wrap="square" lIns="91425" tIns="91425" rIns="91425" bIns="91425" anchor="t" anchorCtr="0">
            <a:spAutoFit/>
          </a:bodyPr>
          <a:lstStyle/>
          <a:p>
            <a:pPr marL="298450" marR="0" lvl="0" indent="-285750" algn="l" rtl="0">
              <a:lnSpc>
                <a:spcPct val="115000"/>
              </a:lnSpc>
              <a:spcBef>
                <a:spcPts val="100"/>
              </a:spcBef>
              <a:spcAft>
                <a:spcPts val="0"/>
              </a:spcAft>
              <a:buClr>
                <a:srgbClr val="000000"/>
              </a:buClr>
              <a:buSzPts val="1200"/>
              <a:buFont typeface="Arial"/>
              <a:buChar char="•"/>
            </a:pPr>
            <a:r>
              <a:rPr lang="en-US" sz="1800" b="0" i="0" u="none" strike="noStrike" cap="none">
                <a:solidFill>
                  <a:srgbClr val="0F3570"/>
                </a:solidFill>
                <a:latin typeface="Overlock"/>
                <a:ea typeface="Overlock"/>
                <a:cs typeface="Overlock"/>
                <a:sym typeface="Overlock"/>
              </a:rPr>
              <a:t>Underfitting: Model dengan bias tinggi kurang memperhatikan data yang disajikan</a:t>
            </a:r>
            <a:endParaRPr/>
          </a:p>
          <a:p>
            <a:pPr marL="755650" marR="0" lvl="1" indent="-285750" algn="l" rtl="0">
              <a:lnSpc>
                <a:spcPct val="115000"/>
              </a:lnSpc>
              <a:spcBef>
                <a:spcPts val="100"/>
              </a:spcBef>
              <a:spcAft>
                <a:spcPts val="0"/>
              </a:spcAft>
              <a:buClr>
                <a:srgbClr val="000000"/>
              </a:buClr>
              <a:buSzPts val="1200"/>
              <a:buFont typeface="Arial"/>
              <a:buChar char="•"/>
            </a:pPr>
            <a:r>
              <a:rPr lang="en-US" sz="1800" b="0" i="0" u="none" strike="noStrike" cap="none">
                <a:solidFill>
                  <a:srgbClr val="0F3570"/>
                </a:solidFill>
                <a:latin typeface="Overlock"/>
                <a:ea typeface="Overlock"/>
                <a:cs typeface="Overlock"/>
                <a:sym typeface="Overlock"/>
              </a:rPr>
              <a:t>keadaan dimana model pelatihan data yang dibuat tidak mewakilkan keseluruhan data yang akan digunakan nantinya</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0" u="none" strike="noStrike" cap="none">
                <a:solidFill>
                  <a:srgbClr val="0F3570"/>
                </a:solidFill>
                <a:latin typeface="Overlock"/>
                <a:ea typeface="Overlock"/>
                <a:cs typeface="Overlock"/>
                <a:sym typeface="Overlock"/>
              </a:rPr>
              <a:t>Overfitting terjadi karena model yang dibuat terlalu fokus pada training dataset tertentu, hingga tidak bisa melakukan prediksi dengan tepat jika diberikan dataset lain yang serupa.</a:t>
            </a:r>
            <a:endParaRPr/>
          </a:p>
          <a:p>
            <a:pPr marL="755650" marR="0" lvl="1" indent="-285750" algn="l" rtl="0">
              <a:lnSpc>
                <a:spcPct val="115000"/>
              </a:lnSpc>
              <a:spcBef>
                <a:spcPts val="100"/>
              </a:spcBef>
              <a:spcAft>
                <a:spcPts val="0"/>
              </a:spcAft>
              <a:buClr>
                <a:srgbClr val="000000"/>
              </a:buClr>
              <a:buSzPts val="1200"/>
              <a:buFont typeface="Arial"/>
              <a:buChar char="•"/>
            </a:pPr>
            <a:r>
              <a:rPr lang="en-US" sz="1800" b="0" i="0" u="none" strike="noStrike" cap="none">
                <a:solidFill>
                  <a:srgbClr val="0F3570"/>
                </a:solidFill>
                <a:latin typeface="Overlock"/>
                <a:ea typeface="Overlock"/>
                <a:cs typeface="Overlock"/>
                <a:sym typeface="Overlock"/>
              </a:rPr>
              <a:t>memiliki low loss dan akurasi rendah.</a:t>
            </a:r>
            <a:endParaRPr/>
          </a:p>
          <a:p>
            <a:pPr marL="298450" marR="0" lvl="0" indent="-209550" algn="l" rtl="0">
              <a:lnSpc>
                <a:spcPct val="115000"/>
              </a:lnSpc>
              <a:spcBef>
                <a:spcPts val="100"/>
              </a:spcBef>
              <a:spcAft>
                <a:spcPts val="0"/>
              </a:spcAft>
              <a:buClr>
                <a:srgbClr val="000000"/>
              </a:buClr>
              <a:buSzPts val="1200"/>
              <a:buFont typeface="Arial"/>
              <a:buNone/>
            </a:pPr>
            <a:endParaRPr sz="1800" b="0" i="0" u="none" strike="noStrike" cap="none">
              <a:solidFill>
                <a:srgbClr val="0F3570"/>
              </a:solidFill>
              <a:latin typeface="Overlock"/>
              <a:ea typeface="Overlock"/>
              <a:cs typeface="Overlock"/>
              <a:sym typeface="Overlock"/>
            </a:endParaRPr>
          </a:p>
        </p:txBody>
      </p:sp>
      <p:pic>
        <p:nvPicPr>
          <p:cNvPr id="179" name="Google Shape;179;p11"/>
          <p:cNvPicPr preferRelativeResize="0"/>
          <p:nvPr/>
        </p:nvPicPr>
        <p:blipFill rotWithShape="1">
          <a:blip r:embed="rId3">
            <a:alphaModFix/>
          </a:blip>
          <a:srcRect/>
          <a:stretch/>
        </p:blipFill>
        <p:spPr>
          <a:xfrm>
            <a:off x="915670" y="2915920"/>
            <a:ext cx="6837045" cy="2001520"/>
          </a:xfrm>
          <a:prstGeom prst="rect">
            <a:avLst/>
          </a:prstGeom>
          <a:noFill/>
          <a:ln>
            <a:noFill/>
          </a:ln>
        </p:spPr>
      </p:pic>
      <p:sp>
        <p:nvSpPr>
          <p:cNvPr id="180" name="Google Shape;180;p11"/>
          <p:cNvSpPr txBox="1"/>
          <p:nvPr/>
        </p:nvSpPr>
        <p:spPr>
          <a:xfrm>
            <a:off x="3031490" y="4959985"/>
            <a:ext cx="2470785" cy="18351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chemeClr val="lt1"/>
                </a:solidFill>
                <a:latin typeface="Arial"/>
                <a:ea typeface="Arial"/>
                <a:cs typeface="Arial"/>
                <a:sym typeface="Arial"/>
              </a:rPr>
              <a:t>https://www.jeremyjordan.me/evaluating-a-machine-learning-model/</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2"/>
          <p:cNvSpPr txBox="1"/>
          <p:nvPr/>
        </p:nvSpPr>
        <p:spPr>
          <a:xfrm>
            <a:off x="127750" y="479025"/>
            <a:ext cx="5479800" cy="56578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Ilustrasi Pemilihan Model (klasifikasi)</a:t>
            </a:r>
            <a:endParaRPr/>
          </a:p>
        </p:txBody>
      </p:sp>
      <p:sp>
        <p:nvSpPr>
          <p:cNvPr id="186" name="Google Shape;186;p12"/>
          <p:cNvSpPr txBox="1"/>
          <p:nvPr/>
        </p:nvSpPr>
        <p:spPr>
          <a:xfrm>
            <a:off x="2679700" y="3341370"/>
            <a:ext cx="1389380" cy="3067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Bukan ANJING</a:t>
            </a:r>
            <a:endParaRPr/>
          </a:p>
        </p:txBody>
      </p:sp>
      <p:sp>
        <p:nvSpPr>
          <p:cNvPr id="187" name="Google Shape;187;p12"/>
          <p:cNvSpPr txBox="1"/>
          <p:nvPr/>
        </p:nvSpPr>
        <p:spPr>
          <a:xfrm>
            <a:off x="5713095" y="3341370"/>
            <a:ext cx="865505" cy="3067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ANJING</a:t>
            </a:r>
            <a:endParaRPr dirty="0"/>
          </a:p>
        </p:txBody>
      </p:sp>
      <p:pic>
        <p:nvPicPr>
          <p:cNvPr id="188" name="Google Shape;188;p12" descr="Screenshot (393)"/>
          <p:cNvPicPr preferRelativeResize="0"/>
          <p:nvPr/>
        </p:nvPicPr>
        <p:blipFill rotWithShape="1">
          <a:blip r:embed="rId3">
            <a:alphaModFix/>
          </a:blip>
          <a:srcRect l="15444" t="19778" r="16221" b="31062"/>
          <a:stretch/>
        </p:blipFill>
        <p:spPr>
          <a:xfrm>
            <a:off x="2270760" y="1120140"/>
            <a:ext cx="5015865" cy="2030095"/>
          </a:xfrm>
          <a:prstGeom prst="rect">
            <a:avLst/>
          </a:prstGeom>
          <a:noFill/>
          <a:ln>
            <a:noFill/>
          </a:ln>
        </p:spPr>
      </p:pic>
      <p:sp>
        <p:nvSpPr>
          <p:cNvPr id="189" name="Google Shape;189;p12"/>
          <p:cNvSpPr txBox="1"/>
          <p:nvPr/>
        </p:nvSpPr>
        <p:spPr>
          <a:xfrm>
            <a:off x="2684780" y="3834130"/>
            <a:ext cx="1398905" cy="3067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Bukan HEWAN</a:t>
            </a:r>
            <a:endParaRPr/>
          </a:p>
        </p:txBody>
      </p:sp>
      <p:sp>
        <p:nvSpPr>
          <p:cNvPr id="190" name="Google Shape;190;p12"/>
          <p:cNvSpPr txBox="1"/>
          <p:nvPr/>
        </p:nvSpPr>
        <p:spPr>
          <a:xfrm>
            <a:off x="5718174" y="3834130"/>
            <a:ext cx="946785" cy="3067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HEWAN</a:t>
            </a:r>
            <a:endParaRPr dirty="0"/>
          </a:p>
        </p:txBody>
      </p:sp>
      <p:sp>
        <p:nvSpPr>
          <p:cNvPr id="191" name="Google Shape;191;p12"/>
          <p:cNvSpPr/>
          <p:nvPr/>
        </p:nvSpPr>
        <p:spPr>
          <a:xfrm>
            <a:off x="2603500" y="3188335"/>
            <a:ext cx="3980180" cy="480695"/>
          </a:xfrm>
          <a:prstGeom prst="rect">
            <a:avLst/>
          </a:prstGeom>
          <a:noFill/>
          <a:ln w="12700" cap="flat" cmpd="sng">
            <a:solidFill>
              <a:srgbClr val="A1A1A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2" name="Google Shape;192;p12"/>
          <p:cNvSpPr/>
          <p:nvPr/>
        </p:nvSpPr>
        <p:spPr>
          <a:xfrm>
            <a:off x="2600960" y="3772535"/>
            <a:ext cx="3980180" cy="480695"/>
          </a:xfrm>
          <a:prstGeom prst="rect">
            <a:avLst/>
          </a:prstGeom>
          <a:noFill/>
          <a:ln w="12700" cap="flat" cmpd="sng">
            <a:solidFill>
              <a:srgbClr val="A1A1A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3" name="Google Shape;193;p12"/>
          <p:cNvSpPr/>
          <p:nvPr/>
        </p:nvSpPr>
        <p:spPr>
          <a:xfrm>
            <a:off x="4462780" y="2900680"/>
            <a:ext cx="792600" cy="645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600" b="1" i="0" u="none" strike="noStrike" cap="none">
                <a:solidFill>
                  <a:srgbClr val="FF0000"/>
                </a:solidFill>
                <a:latin typeface="Arial"/>
                <a:ea typeface="Arial"/>
                <a:cs typeface="Arial"/>
                <a:sym typeface="Arial"/>
              </a:rPr>
              <a:t>VS</a:t>
            </a:r>
            <a:endParaRPr/>
          </a:p>
        </p:txBody>
      </p:sp>
      <p:sp>
        <p:nvSpPr>
          <p:cNvPr id="194" name="Google Shape;194;p12"/>
          <p:cNvSpPr txBox="1"/>
          <p:nvPr/>
        </p:nvSpPr>
        <p:spPr>
          <a:xfrm>
            <a:off x="7286625" y="3834130"/>
            <a:ext cx="1607820" cy="3067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terlalu sederhana </a:t>
            </a:r>
            <a:endParaRPr/>
          </a:p>
        </p:txBody>
      </p:sp>
      <p:sp>
        <p:nvSpPr>
          <p:cNvPr id="195" name="Google Shape;195;p12"/>
          <p:cNvSpPr/>
          <p:nvPr/>
        </p:nvSpPr>
        <p:spPr>
          <a:xfrm>
            <a:off x="6690995" y="3890645"/>
            <a:ext cx="427355" cy="206375"/>
          </a:xfrm>
          <a:prstGeom prst="rightArrow">
            <a:avLst>
              <a:gd name="adj1" fmla="val 50000"/>
              <a:gd name="adj2" fmla="val 50000"/>
            </a:avLst>
          </a:prstGeom>
          <a:solidFill>
            <a:schemeClr val="accent1"/>
          </a:solidFill>
          <a:ln w="12700" cap="flat" cmpd="sng">
            <a:solidFill>
              <a:srgbClr val="A1A1A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6" name="Google Shape;196;p12"/>
          <p:cNvSpPr txBox="1"/>
          <p:nvPr/>
        </p:nvSpPr>
        <p:spPr>
          <a:xfrm>
            <a:off x="2682240" y="4410710"/>
            <a:ext cx="1944370" cy="5219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apapun kecuali anjing</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yg ekornya bergoyang</a:t>
            </a:r>
            <a:endParaRPr/>
          </a:p>
        </p:txBody>
      </p:sp>
      <p:sp>
        <p:nvSpPr>
          <p:cNvPr id="197" name="Google Shape;197;p12"/>
          <p:cNvSpPr txBox="1"/>
          <p:nvPr/>
        </p:nvSpPr>
        <p:spPr>
          <a:xfrm>
            <a:off x="5119370" y="4377690"/>
            <a:ext cx="1449705" cy="5219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anjing dgn ekor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bergoyang</a:t>
            </a:r>
            <a:endParaRPr/>
          </a:p>
        </p:txBody>
      </p:sp>
      <p:sp>
        <p:nvSpPr>
          <p:cNvPr id="198" name="Google Shape;198;p12"/>
          <p:cNvSpPr/>
          <p:nvPr/>
        </p:nvSpPr>
        <p:spPr>
          <a:xfrm>
            <a:off x="2598420" y="4349115"/>
            <a:ext cx="3980180" cy="685800"/>
          </a:xfrm>
          <a:prstGeom prst="rect">
            <a:avLst/>
          </a:prstGeom>
          <a:noFill/>
          <a:ln w="12700" cap="flat" cmpd="sng">
            <a:solidFill>
              <a:srgbClr val="A1A1A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9" name="Google Shape;199;p12"/>
          <p:cNvSpPr/>
          <p:nvPr/>
        </p:nvSpPr>
        <p:spPr>
          <a:xfrm>
            <a:off x="4462780" y="4003040"/>
            <a:ext cx="792480" cy="64516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600" b="1" i="0" u="none" strike="noStrike" cap="none">
                <a:solidFill>
                  <a:srgbClr val="FF0000"/>
                </a:solidFill>
                <a:latin typeface="Arial"/>
                <a:ea typeface="Arial"/>
                <a:cs typeface="Arial"/>
                <a:sym typeface="Arial"/>
              </a:rPr>
              <a:t>VS</a:t>
            </a:r>
            <a:endParaRPr/>
          </a:p>
        </p:txBody>
      </p:sp>
      <p:sp>
        <p:nvSpPr>
          <p:cNvPr id="200" name="Google Shape;200;p12"/>
          <p:cNvSpPr txBox="1"/>
          <p:nvPr/>
        </p:nvSpPr>
        <p:spPr>
          <a:xfrm>
            <a:off x="539750" y="4557395"/>
            <a:ext cx="1310005" cy="3067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terlalu spesifik</a:t>
            </a:r>
            <a:endParaRPr/>
          </a:p>
        </p:txBody>
      </p:sp>
      <p:sp>
        <p:nvSpPr>
          <p:cNvPr id="201" name="Google Shape;201;p12"/>
          <p:cNvSpPr/>
          <p:nvPr/>
        </p:nvSpPr>
        <p:spPr>
          <a:xfrm>
            <a:off x="1916430" y="4615180"/>
            <a:ext cx="504190" cy="221615"/>
          </a:xfrm>
          <a:prstGeom prst="leftArrow">
            <a:avLst>
              <a:gd name="adj1" fmla="val 50000"/>
              <a:gd name="adj2" fmla="val 50000"/>
            </a:avLst>
          </a:prstGeom>
          <a:solidFill>
            <a:schemeClr val="accent1"/>
          </a:solidFill>
          <a:ln w="12700" cap="flat" cmpd="sng">
            <a:solidFill>
              <a:srgbClr val="A1A1A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02" name="Google Shape;202;p12" descr="Screenshot (394)"/>
          <p:cNvPicPr preferRelativeResize="0"/>
          <p:nvPr/>
        </p:nvPicPr>
        <p:blipFill rotWithShape="1">
          <a:blip r:embed="rId4">
            <a:alphaModFix/>
          </a:blip>
          <a:srcRect l="13520" t="43235" r="69771" b="29136"/>
          <a:stretch/>
        </p:blipFill>
        <p:spPr>
          <a:xfrm>
            <a:off x="2294255" y="2140585"/>
            <a:ext cx="1013460" cy="94361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3"/>
          <p:cNvSpPr txBox="1"/>
          <p:nvPr/>
        </p:nvSpPr>
        <p:spPr>
          <a:xfrm>
            <a:off x="127635" y="478790"/>
            <a:ext cx="885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400" b="1" i="0" u="none" strike="noStrike" cap="none">
                <a:solidFill>
                  <a:srgbClr val="0F3570"/>
                </a:solidFill>
                <a:latin typeface="Overlock"/>
                <a:ea typeface="Overlock"/>
                <a:cs typeface="Overlock"/>
                <a:sym typeface="Overlock"/>
              </a:rPr>
              <a:t>Ilustrasi Trade-off Bias vs Varians dlm Pemilihan Model (klasifikasi)</a:t>
            </a:r>
            <a:endParaRPr/>
          </a:p>
        </p:txBody>
      </p:sp>
      <p:pic>
        <p:nvPicPr>
          <p:cNvPr id="208" name="Google Shape;208;p13" descr="Screenshot (396)"/>
          <p:cNvPicPr preferRelativeResize="0"/>
          <p:nvPr/>
        </p:nvPicPr>
        <p:blipFill rotWithShape="1">
          <a:blip r:embed="rId3">
            <a:alphaModFix/>
          </a:blip>
          <a:srcRect t="7000" r="4353" b="17407"/>
          <a:stretch/>
        </p:blipFill>
        <p:spPr>
          <a:xfrm>
            <a:off x="558165" y="1396365"/>
            <a:ext cx="7256145" cy="3225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14"/>
          <p:cNvSpPr txBox="1"/>
          <p:nvPr/>
        </p:nvSpPr>
        <p:spPr>
          <a:xfrm>
            <a:off x="127749" y="479025"/>
            <a:ext cx="6040821" cy="56578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Kurva Validasi</a:t>
            </a:r>
            <a:endParaRPr sz="2500" b="1" i="0" u="none" strike="noStrike" cap="none">
              <a:solidFill>
                <a:srgbClr val="0F3570"/>
              </a:solidFill>
              <a:latin typeface="Overlock"/>
              <a:ea typeface="Overlock"/>
              <a:cs typeface="Overlock"/>
              <a:sym typeface="Overlock"/>
            </a:endParaRPr>
          </a:p>
        </p:txBody>
      </p:sp>
      <p:sp>
        <p:nvSpPr>
          <p:cNvPr id="214" name="Google Shape;214;p14"/>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215" name="Google Shape;215;p14"/>
          <p:cNvSpPr txBox="1"/>
          <p:nvPr/>
        </p:nvSpPr>
        <p:spPr>
          <a:xfrm>
            <a:off x="106150" y="871425"/>
            <a:ext cx="8803800" cy="1797050"/>
          </a:xfrm>
          <a:prstGeom prst="rect">
            <a:avLst/>
          </a:prstGeom>
          <a:noFill/>
          <a:ln>
            <a:noFill/>
          </a:ln>
        </p:spPr>
        <p:txBody>
          <a:bodyPr spcFirstLastPara="1" wrap="square" lIns="91425" tIns="91425" rIns="91425" bIns="91425" anchor="t" anchorCtr="0">
            <a:spAutoFit/>
          </a:bodyPr>
          <a:lstStyle/>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Kurva validasi (silang) memungkinkan kita menemukan posisi terbaik (sweet spot) antara underfitting dan overfitting model untuk membangun model yang dapat digeneralisasi dgn baik.</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Kurva validasi tipikal adalah plot error model sebagai fungsi dari beberapa hyperparameter model yang mengontrol kecenderungan model untuk terlalu cocok atau tidak sesuai dengan data.</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Parameter yang dipilih bergantung pada model spesifik yang dievaluasi</a:t>
            </a:r>
            <a:endParaRPr/>
          </a:p>
        </p:txBody>
      </p:sp>
      <p:pic>
        <p:nvPicPr>
          <p:cNvPr id="216" name="Google Shape;216;p14"/>
          <p:cNvPicPr preferRelativeResize="0"/>
          <p:nvPr/>
        </p:nvPicPr>
        <p:blipFill rotWithShape="1">
          <a:blip r:embed="rId3">
            <a:alphaModFix/>
          </a:blip>
          <a:srcRect l="13165" t="11089" r="11347" b="17038"/>
          <a:stretch/>
        </p:blipFill>
        <p:spPr>
          <a:xfrm>
            <a:off x="2814320" y="2919730"/>
            <a:ext cx="3592195" cy="2150745"/>
          </a:xfrm>
          <a:prstGeom prst="rect">
            <a:avLst/>
          </a:prstGeom>
          <a:noFill/>
          <a:ln>
            <a:noFill/>
          </a:ln>
        </p:spPr>
      </p:pic>
      <p:sp>
        <p:nvSpPr>
          <p:cNvPr id="217" name="Google Shape;217;p14"/>
          <p:cNvSpPr txBox="1"/>
          <p:nvPr/>
        </p:nvSpPr>
        <p:spPr>
          <a:xfrm>
            <a:off x="6591300" y="4680585"/>
            <a:ext cx="2470785" cy="18351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chemeClr val="lt1"/>
                </a:solidFill>
                <a:latin typeface="Arial"/>
                <a:ea typeface="Arial"/>
                <a:cs typeface="Arial"/>
                <a:sym typeface="Arial"/>
              </a:rPr>
              <a:t>https://www.jeremyjordan.me/evaluating-a-machine-learning-model/</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5"/>
          <p:cNvSpPr txBox="1"/>
          <p:nvPr/>
        </p:nvSpPr>
        <p:spPr>
          <a:xfrm>
            <a:off x="127749" y="479025"/>
            <a:ext cx="6040821" cy="56578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Kurva Pembelajaran (Learning)</a:t>
            </a:r>
            <a:endParaRPr sz="2500" b="1" i="0" u="none" strike="noStrike" cap="none">
              <a:solidFill>
                <a:srgbClr val="0F3570"/>
              </a:solidFill>
              <a:latin typeface="Overlock"/>
              <a:ea typeface="Overlock"/>
              <a:cs typeface="Overlock"/>
              <a:sym typeface="Overlock"/>
            </a:endParaRPr>
          </a:p>
        </p:txBody>
      </p:sp>
      <p:sp>
        <p:nvSpPr>
          <p:cNvPr id="223" name="Google Shape;223;p15"/>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224" name="Google Shape;224;p15"/>
          <p:cNvSpPr txBox="1"/>
          <p:nvPr/>
        </p:nvSpPr>
        <p:spPr>
          <a:xfrm>
            <a:off x="106150" y="871425"/>
            <a:ext cx="8803800" cy="1478915"/>
          </a:xfrm>
          <a:prstGeom prst="rect">
            <a:avLst/>
          </a:prstGeom>
          <a:noFill/>
          <a:ln>
            <a:noFill/>
          </a:ln>
        </p:spPr>
        <p:txBody>
          <a:bodyPr spcFirstLastPara="1" wrap="square" lIns="91425" tIns="91425" rIns="91425" bIns="91425" anchor="t" anchorCtr="0">
            <a:spAutoFit/>
          </a:bodyPr>
          <a:lstStyle/>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Cara lain utk mendiagnosis bias dan varians dalam model</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memplot kesalahan model sebagai fungsi dari jumlah contoh training. </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Mirip dengan kurva validasi,  kita akan memplot kesalahan untuk data pelatihan dan data validasi.</a:t>
            </a:r>
            <a:endParaRPr/>
          </a:p>
        </p:txBody>
      </p:sp>
      <p:pic>
        <p:nvPicPr>
          <p:cNvPr id="225" name="Google Shape;225;p15"/>
          <p:cNvPicPr preferRelativeResize="0"/>
          <p:nvPr/>
        </p:nvPicPr>
        <p:blipFill rotWithShape="1">
          <a:blip r:embed="rId3">
            <a:alphaModFix/>
          </a:blip>
          <a:srcRect l="10019" t="4742" r="11940" b="15062"/>
          <a:stretch/>
        </p:blipFill>
        <p:spPr>
          <a:xfrm>
            <a:off x="1136650" y="2471420"/>
            <a:ext cx="2995295" cy="2108835"/>
          </a:xfrm>
          <a:prstGeom prst="rect">
            <a:avLst/>
          </a:prstGeom>
          <a:noFill/>
          <a:ln>
            <a:noFill/>
          </a:ln>
        </p:spPr>
      </p:pic>
      <p:pic>
        <p:nvPicPr>
          <p:cNvPr id="226" name="Google Shape;226;p15"/>
          <p:cNvPicPr preferRelativeResize="0"/>
          <p:nvPr/>
        </p:nvPicPr>
        <p:blipFill rotWithShape="1">
          <a:blip r:embed="rId4"/>
          <a:srcRect t="4372" b="4372"/>
          <a:stretch/>
        </p:blipFill>
        <p:spPr>
          <a:xfrm>
            <a:off x="4751070" y="2471420"/>
            <a:ext cx="3414395" cy="2176145"/>
          </a:xfrm>
          <a:prstGeom prst="rect">
            <a:avLst/>
          </a:prstGeom>
          <a:noFill/>
          <a:ln>
            <a:noFill/>
          </a:ln>
        </p:spPr>
      </p:pic>
      <p:sp>
        <p:nvSpPr>
          <p:cNvPr id="227" name="Google Shape;227;p15"/>
          <p:cNvSpPr txBox="1"/>
          <p:nvPr/>
        </p:nvSpPr>
        <p:spPr>
          <a:xfrm>
            <a:off x="2320290" y="2292985"/>
            <a:ext cx="962660" cy="2755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1" i="0" u="none" strike="noStrike" cap="none">
                <a:solidFill>
                  <a:srgbClr val="000000"/>
                </a:solidFill>
                <a:latin typeface="Arial"/>
                <a:ea typeface="Arial"/>
                <a:cs typeface="Arial"/>
                <a:sym typeface="Arial"/>
              </a:rPr>
              <a:t>Bias tinggi</a:t>
            </a:r>
            <a:endParaRPr/>
          </a:p>
        </p:txBody>
      </p:sp>
      <p:sp>
        <p:nvSpPr>
          <p:cNvPr id="228" name="Google Shape;228;p15"/>
          <p:cNvSpPr txBox="1"/>
          <p:nvPr/>
        </p:nvSpPr>
        <p:spPr>
          <a:xfrm>
            <a:off x="5977255" y="2300605"/>
            <a:ext cx="1191260" cy="2755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1" i="0" u="none" strike="noStrike" cap="none">
                <a:solidFill>
                  <a:srgbClr val="000000"/>
                </a:solidFill>
                <a:latin typeface="Arial"/>
                <a:ea typeface="Arial"/>
                <a:cs typeface="Arial"/>
                <a:sym typeface="Arial"/>
              </a:rPr>
              <a:t>Varians tinggi</a:t>
            </a:r>
            <a:endParaRPr/>
          </a:p>
        </p:txBody>
      </p:sp>
      <p:sp>
        <p:nvSpPr>
          <p:cNvPr id="229" name="Google Shape;229;p15"/>
          <p:cNvSpPr txBox="1"/>
          <p:nvPr/>
        </p:nvSpPr>
        <p:spPr>
          <a:xfrm>
            <a:off x="2397125" y="4864100"/>
            <a:ext cx="2851150" cy="1987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chemeClr val="lt1"/>
                </a:solidFill>
                <a:latin typeface="Arial"/>
                <a:ea typeface="Arial"/>
                <a:cs typeface="Arial"/>
                <a:sym typeface="Arial"/>
              </a:rPr>
              <a:t>https://</a:t>
            </a:r>
            <a:r>
              <a:rPr lang="en-US" sz="700" b="0" i="0" u="none" strike="noStrike" cap="none" dirty="0" err="1">
                <a:solidFill>
                  <a:schemeClr val="lt1"/>
                </a:solidFill>
                <a:latin typeface="Arial"/>
                <a:ea typeface="Arial"/>
                <a:cs typeface="Arial"/>
                <a:sym typeface="Arial"/>
              </a:rPr>
              <a:t>www.jeremyjordan.me</a:t>
            </a:r>
            <a:r>
              <a:rPr lang="en-US" sz="700" b="0" i="0" u="none" strike="noStrike" cap="none" dirty="0">
                <a:solidFill>
                  <a:schemeClr val="lt1"/>
                </a:solidFill>
                <a:latin typeface="Arial"/>
                <a:ea typeface="Arial"/>
                <a:cs typeface="Arial"/>
                <a:sym typeface="Arial"/>
              </a:rPr>
              <a:t>/evaluating-a-machine-learning-model/</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6"/>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Model yang diukur untuk:</a:t>
            </a:r>
            <a:endParaRPr sz="2500" b="1" i="0" u="none" strike="noStrike" cap="none">
              <a:solidFill>
                <a:srgbClr val="0F3570"/>
              </a:solidFill>
              <a:latin typeface="Overlock"/>
              <a:ea typeface="Overlock"/>
              <a:cs typeface="Overlock"/>
              <a:sym typeface="Overlock"/>
            </a:endParaRPr>
          </a:p>
        </p:txBody>
      </p:sp>
      <p:sp>
        <p:nvSpPr>
          <p:cNvPr id="235" name="Google Shape;235;p16"/>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236" name="Google Shape;236;p16"/>
          <p:cNvSpPr txBox="1"/>
          <p:nvPr/>
        </p:nvSpPr>
        <p:spPr>
          <a:xfrm>
            <a:off x="106150" y="871425"/>
            <a:ext cx="8803800" cy="5154000"/>
          </a:xfrm>
          <a:prstGeom prst="rect">
            <a:avLst/>
          </a:prstGeom>
          <a:noFill/>
          <a:ln>
            <a:noFill/>
          </a:ln>
        </p:spPr>
        <p:txBody>
          <a:bodyPr spcFirstLastPara="1" wrap="square" lIns="91425" tIns="91425" rIns="91425" bIns="91425" anchor="t" anchorCtr="0">
            <a:spAutoFit/>
          </a:bodyPr>
          <a:lstStyle/>
          <a:p>
            <a:pPr marL="12700" marR="0" lvl="0" indent="0" algn="l" rtl="0">
              <a:lnSpc>
                <a:spcPct val="115000"/>
              </a:lnSpc>
              <a:spcBef>
                <a:spcPts val="100"/>
              </a:spcBef>
              <a:spcAft>
                <a:spcPts val="0"/>
              </a:spcAft>
              <a:buClr>
                <a:srgbClr val="000000"/>
              </a:buClr>
              <a:buSzPts val="1200"/>
              <a:buFont typeface="Arial"/>
              <a:buNone/>
            </a:pPr>
            <a:r>
              <a:rPr lang="en-US" sz="1800" b="0" i="1" u="none" strike="noStrike" cap="none">
                <a:solidFill>
                  <a:srgbClr val="0F3570"/>
                </a:solidFill>
                <a:latin typeface="Overlock"/>
                <a:ea typeface="Overlock"/>
                <a:cs typeface="Overlock"/>
                <a:sym typeface="Overlock"/>
              </a:rPr>
              <a:t>Supervised Learning</a:t>
            </a:r>
            <a:endParaRPr/>
          </a:p>
          <a:p>
            <a:pPr marL="184150" marR="0" lvl="1" indent="-171450" algn="l" rtl="0">
              <a:lnSpc>
                <a:spcPct val="115000"/>
              </a:lnSpc>
              <a:spcBef>
                <a:spcPts val="100"/>
              </a:spcBef>
              <a:spcAft>
                <a:spcPts val="0"/>
              </a:spcAft>
              <a:buClr>
                <a:srgbClr val="000000"/>
              </a:buClr>
              <a:buSzPts val="1200"/>
              <a:buFont typeface="Arial"/>
              <a:buChar char="•"/>
            </a:pPr>
            <a:r>
              <a:rPr lang="en-US" sz="1800" b="0" i="0" u="none" strike="noStrike" cap="none">
                <a:solidFill>
                  <a:srgbClr val="0F3570"/>
                </a:solidFill>
                <a:latin typeface="Overlock"/>
                <a:ea typeface="Overlock"/>
                <a:cs typeface="Overlock"/>
                <a:sym typeface="Overlock"/>
              </a:rPr>
              <a:t>Klasifikasi </a:t>
            </a:r>
            <a:endParaRPr/>
          </a:p>
          <a:p>
            <a:pPr marL="184150" marR="0" lvl="1" indent="-171450" algn="l" rtl="0">
              <a:lnSpc>
                <a:spcPct val="115000"/>
              </a:lnSpc>
              <a:spcBef>
                <a:spcPts val="100"/>
              </a:spcBef>
              <a:spcAft>
                <a:spcPts val="0"/>
              </a:spcAft>
              <a:buClr>
                <a:srgbClr val="000000"/>
              </a:buClr>
              <a:buSzPts val="1200"/>
              <a:buFont typeface="Arial"/>
              <a:buChar char="•"/>
            </a:pPr>
            <a:r>
              <a:rPr lang="en-US" sz="1800" b="0" i="0" u="none" strike="noStrike" cap="none">
                <a:solidFill>
                  <a:srgbClr val="0F3570"/>
                </a:solidFill>
                <a:latin typeface="Overlock"/>
                <a:ea typeface="Overlock"/>
                <a:cs typeface="Overlock"/>
                <a:sym typeface="Overlock"/>
              </a:rPr>
              <a:t>Regresi </a:t>
            </a:r>
            <a:endParaRPr/>
          </a:p>
          <a:p>
            <a:pPr marL="12700" marR="0" lvl="0" indent="0" algn="l" rtl="0">
              <a:lnSpc>
                <a:spcPct val="115000"/>
              </a:lnSpc>
              <a:spcBef>
                <a:spcPts val="100"/>
              </a:spcBef>
              <a:spcAft>
                <a:spcPts val="0"/>
              </a:spcAft>
              <a:buClr>
                <a:srgbClr val="000000"/>
              </a:buClr>
              <a:buSzPts val="1200"/>
              <a:buFont typeface="Arial"/>
              <a:buNone/>
            </a:pPr>
            <a:r>
              <a:rPr lang="en-US" sz="1800" b="0" i="1" u="none" strike="noStrike" cap="none">
                <a:solidFill>
                  <a:srgbClr val="0F3570"/>
                </a:solidFill>
                <a:latin typeface="Overlock"/>
                <a:ea typeface="Overlock"/>
                <a:cs typeface="Overlock"/>
                <a:sym typeface="Overlock"/>
              </a:rPr>
              <a:t>Unsupervised Learning</a:t>
            </a:r>
            <a:endParaRPr/>
          </a:p>
          <a:p>
            <a:pPr marL="184150" marR="0" lvl="0" indent="-1714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Clustering </a:t>
            </a:r>
            <a:endParaRPr sz="1800" b="0" i="1" u="none" strike="noStrike" cap="none">
              <a:solidFill>
                <a:srgbClr val="0F357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p:txBody>
      </p:sp>
      <p:pic>
        <p:nvPicPr>
          <p:cNvPr id="237" name="Google Shape;237;p16"/>
          <p:cNvPicPr preferRelativeResize="0"/>
          <p:nvPr/>
        </p:nvPicPr>
        <p:blipFill rotWithShape="1">
          <a:blip r:embed="rId3">
            <a:alphaModFix/>
          </a:blip>
          <a:srcRect/>
          <a:stretch/>
        </p:blipFill>
        <p:spPr>
          <a:xfrm>
            <a:off x="4211320" y="871220"/>
            <a:ext cx="4127500" cy="160083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17"/>
          <p:cNvSpPr txBox="1"/>
          <p:nvPr/>
        </p:nvSpPr>
        <p:spPr>
          <a:xfrm>
            <a:off x="127750" y="479025"/>
            <a:ext cx="5479800" cy="56578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Akurasi</a:t>
            </a:r>
            <a:endParaRPr sz="2500" b="1" i="0" u="none" strike="noStrike" cap="none">
              <a:solidFill>
                <a:srgbClr val="0F3570"/>
              </a:solidFill>
              <a:latin typeface="Overlock"/>
              <a:ea typeface="Overlock"/>
              <a:cs typeface="Overlock"/>
              <a:sym typeface="Overlock"/>
            </a:endParaRPr>
          </a:p>
        </p:txBody>
      </p:sp>
      <p:sp>
        <p:nvSpPr>
          <p:cNvPr id="243" name="Google Shape;243;p17"/>
          <p:cNvSpPr txBox="1"/>
          <p:nvPr/>
        </p:nvSpPr>
        <p:spPr>
          <a:xfrm>
            <a:off x="234050" y="808778"/>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244" name="Google Shape;244;p17"/>
          <p:cNvSpPr txBox="1"/>
          <p:nvPr/>
        </p:nvSpPr>
        <p:spPr>
          <a:xfrm>
            <a:off x="106150" y="942332"/>
            <a:ext cx="8803800" cy="3477260"/>
          </a:xfrm>
          <a:prstGeom prst="rect">
            <a:avLst/>
          </a:prstGeom>
          <a:noFill/>
          <a:ln>
            <a:noFill/>
          </a:ln>
        </p:spPr>
        <p:txBody>
          <a:bodyPr spcFirstLastPara="1" wrap="square" lIns="91425" tIns="91425" rIns="91425" bIns="91425" anchor="t" anchorCtr="0">
            <a:spAutoFit/>
          </a:bodyPr>
          <a:lstStyle/>
          <a:p>
            <a:pPr marL="12700" marR="0" lvl="0" indent="0" algn="l" rtl="0">
              <a:lnSpc>
                <a:spcPct val="115000"/>
              </a:lnSpc>
              <a:spcBef>
                <a:spcPts val="100"/>
              </a:spcBef>
              <a:spcAft>
                <a:spcPts val="0"/>
              </a:spcAft>
              <a:buNone/>
            </a:pPr>
            <a:r>
              <a:rPr lang="en-US" sz="1800" b="0" i="1" u="none" strike="noStrike" cap="none">
                <a:solidFill>
                  <a:srgbClr val="0F3570"/>
                </a:solidFill>
                <a:latin typeface="Overlock"/>
                <a:ea typeface="Overlock"/>
                <a:cs typeface="Overlock"/>
                <a:sym typeface="Overlock"/>
              </a:rPr>
              <a:t>Menunjukkan persentase klasifikasi yang bernilai valid terhadap total klasifikasi yang dilakukan.</a:t>
            </a:r>
            <a:endParaRPr/>
          </a:p>
          <a:p>
            <a:pPr marL="12700" marR="0" lvl="0" indent="0" algn="l" rtl="0">
              <a:lnSpc>
                <a:spcPct val="115000"/>
              </a:lnSpc>
              <a:spcBef>
                <a:spcPts val="100"/>
              </a:spcBef>
              <a:spcAft>
                <a:spcPts val="0"/>
              </a:spcAft>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None/>
            </a:pPr>
            <a:r>
              <a:rPr lang="en-US" sz="1800" b="0" i="1" u="none" strike="noStrike" cap="none">
                <a:solidFill>
                  <a:srgbClr val="0F3570"/>
                </a:solidFill>
                <a:latin typeface="Overlock"/>
                <a:ea typeface="Overlock"/>
                <a:cs typeface="Overlock"/>
                <a:sym typeface="Overlock"/>
              </a:rPr>
              <a:t>dengan </a:t>
            </a:r>
            <a:endParaRPr/>
          </a:p>
          <a:p>
            <a:pPr marL="12700" marR="0" lvl="0" indent="0" algn="l" rtl="0">
              <a:lnSpc>
                <a:spcPct val="115000"/>
              </a:lnSpc>
              <a:spcBef>
                <a:spcPts val="100"/>
              </a:spcBef>
              <a:spcAft>
                <a:spcPts val="0"/>
              </a:spcAft>
              <a:buNone/>
            </a:pPr>
            <a:r>
              <a:rPr lang="en-US" sz="1800" b="1" i="1" u="none" strike="noStrike" cap="none">
                <a:solidFill>
                  <a:srgbClr val="0F3570"/>
                </a:solidFill>
                <a:latin typeface="Overlock"/>
                <a:ea typeface="Overlock"/>
                <a:cs typeface="Overlock"/>
                <a:sym typeface="Overlock"/>
              </a:rPr>
              <a:t>a</a:t>
            </a:r>
            <a:r>
              <a:rPr lang="en-US" sz="1800" b="0" i="1" u="none" strike="noStrike" cap="none">
                <a:solidFill>
                  <a:srgbClr val="0F3570"/>
                </a:solidFill>
                <a:latin typeface="Overlock"/>
                <a:ea typeface="Overlock"/>
                <a:cs typeface="Overlock"/>
                <a:sym typeface="Overlock"/>
              </a:rPr>
              <a:t> adalah akurasi dalam persen, </a:t>
            </a:r>
            <a:endParaRPr/>
          </a:p>
          <a:p>
            <a:pPr marL="12700" marR="0" lvl="0" indent="0" algn="l" rtl="0">
              <a:lnSpc>
                <a:spcPct val="115000"/>
              </a:lnSpc>
              <a:spcBef>
                <a:spcPts val="100"/>
              </a:spcBef>
              <a:spcAft>
                <a:spcPts val="0"/>
              </a:spcAft>
              <a:buNone/>
            </a:pPr>
            <a:r>
              <a:rPr lang="en-US" sz="1800" b="0" i="1" u="none" strike="noStrike" cap="none">
                <a:solidFill>
                  <a:srgbClr val="0F3570"/>
                </a:solidFill>
                <a:latin typeface="Overlock"/>
                <a:ea typeface="Overlock"/>
                <a:cs typeface="Overlock"/>
                <a:sym typeface="Overlock"/>
              </a:rPr>
              <a:t>t adalah jumlah percobaan dengan prediksi valid, dan </a:t>
            </a:r>
            <a:endParaRPr/>
          </a:p>
          <a:p>
            <a:pPr marL="12700" marR="0" lvl="0" indent="0" algn="l" rtl="0">
              <a:lnSpc>
                <a:spcPct val="115000"/>
              </a:lnSpc>
              <a:spcBef>
                <a:spcPts val="100"/>
              </a:spcBef>
              <a:spcAft>
                <a:spcPts val="0"/>
              </a:spcAft>
              <a:buNone/>
            </a:pPr>
            <a:r>
              <a:rPr lang="en-US" sz="1800" b="0" i="1" u="none" strike="noStrike" cap="none">
                <a:solidFill>
                  <a:srgbClr val="0F3570"/>
                </a:solidFill>
                <a:latin typeface="Overlock"/>
                <a:ea typeface="Overlock"/>
                <a:cs typeface="Overlock"/>
                <a:sym typeface="Overlock"/>
              </a:rPr>
              <a:t>n adalah jumlah percobaan</a:t>
            </a:r>
            <a:endParaRPr/>
          </a:p>
          <a:p>
            <a:pPr marL="12700" marR="0" lvl="0" indent="0" algn="l" rtl="0">
              <a:lnSpc>
                <a:spcPct val="115000"/>
              </a:lnSpc>
              <a:spcBef>
                <a:spcPts val="100"/>
              </a:spcBef>
              <a:spcAft>
                <a:spcPts val="0"/>
              </a:spcAft>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None/>
            </a:pPr>
            <a:r>
              <a:rPr lang="en-US" sz="1800" b="0" i="1" u="none" strike="noStrike" cap="none">
                <a:solidFill>
                  <a:srgbClr val="0F3570"/>
                </a:solidFill>
                <a:latin typeface="Overlock"/>
                <a:ea typeface="Overlock"/>
                <a:cs typeface="Overlock"/>
                <a:sym typeface="Overlock"/>
              </a:rPr>
              <a:t>Contoh: Berapa akurasi </a:t>
            </a:r>
            <a:endParaRPr/>
          </a:p>
          <a:p>
            <a:pPr marL="12700" marR="0" lvl="0" indent="0" algn="l" rtl="0">
              <a:lnSpc>
                <a:spcPct val="115000"/>
              </a:lnSpc>
              <a:spcBef>
                <a:spcPts val="100"/>
              </a:spcBef>
              <a:spcAft>
                <a:spcPts val="0"/>
              </a:spcAft>
              <a:buNone/>
            </a:pPr>
            <a:r>
              <a:rPr lang="en-US" sz="1800" b="0" i="1" u="none" strike="noStrike" cap="none">
                <a:solidFill>
                  <a:srgbClr val="0F3570"/>
                </a:solidFill>
                <a:latin typeface="Overlock"/>
                <a:ea typeface="Overlock"/>
                <a:cs typeface="Overlock"/>
                <a:sym typeface="Overlock"/>
              </a:rPr>
              <a:t>dari percobaan di samping ini?</a:t>
            </a:r>
            <a:endParaRPr sz="1800" b="0" i="0" u="none" strike="noStrike" cap="none">
              <a:solidFill>
                <a:srgbClr val="000000"/>
              </a:solidFill>
              <a:latin typeface="Overlock"/>
              <a:ea typeface="Overlock"/>
              <a:cs typeface="Overlock"/>
              <a:sym typeface="Overlock"/>
            </a:endParaRPr>
          </a:p>
        </p:txBody>
      </p:sp>
      <p:graphicFrame>
        <p:nvGraphicFramePr>
          <p:cNvPr id="245" name="Google Shape;245;p17"/>
          <p:cNvGraphicFramePr/>
          <p:nvPr/>
        </p:nvGraphicFramePr>
        <p:xfrm>
          <a:off x="3371207" y="3469165"/>
          <a:ext cx="5243025" cy="1318260"/>
        </p:xfrm>
        <a:graphic>
          <a:graphicData uri="http://schemas.openxmlformats.org/drawingml/2006/table">
            <a:tbl>
              <a:tblPr>
                <a:noFill/>
                <a:tableStyleId>{851F2800-CF21-4D5D-A4C2-A6E5E9D07531}</a:tableStyleId>
              </a:tblPr>
              <a:tblGrid>
                <a:gridCol w="1507075">
                  <a:extLst>
                    <a:ext uri="{9D8B030D-6E8A-4147-A177-3AD203B41FA5}">
                      <a16:colId xmlns:a16="http://schemas.microsoft.com/office/drawing/2014/main" val="20000"/>
                    </a:ext>
                  </a:extLst>
                </a:gridCol>
                <a:gridCol w="1941975">
                  <a:extLst>
                    <a:ext uri="{9D8B030D-6E8A-4147-A177-3AD203B41FA5}">
                      <a16:colId xmlns:a16="http://schemas.microsoft.com/office/drawing/2014/main" val="20001"/>
                    </a:ext>
                  </a:extLst>
                </a:gridCol>
                <a:gridCol w="1793975">
                  <a:extLst>
                    <a:ext uri="{9D8B030D-6E8A-4147-A177-3AD203B41FA5}">
                      <a16:colId xmlns:a16="http://schemas.microsoft.com/office/drawing/2014/main" val="20002"/>
                    </a:ext>
                  </a:extLst>
                </a:gridCol>
              </a:tblGrid>
              <a:tr h="184150">
                <a:tc>
                  <a:txBody>
                    <a:bodyPr/>
                    <a:lstStyle/>
                    <a:p>
                      <a:pPr marL="0" marR="0" lvl="0" indent="0" algn="l" rtl="0">
                        <a:spcBef>
                          <a:spcPts val="0"/>
                        </a:spcBef>
                        <a:spcAft>
                          <a:spcPts val="0"/>
                        </a:spcAft>
                        <a:buNone/>
                      </a:pPr>
                      <a:r>
                        <a:rPr lang="en-US" sz="1400" u="none" strike="noStrike" cap="none"/>
                        <a:t>Data aktual</a:t>
                      </a:r>
                      <a:endParaRPr sz="1400" b="1" i="0" u="none" strike="noStrike" cap="none">
                        <a:solidFill>
                          <a:srgbClr val="FFFFFF"/>
                        </a:solidFill>
                        <a:latin typeface="Calibri"/>
                        <a:ea typeface="Calibri"/>
                        <a:cs typeface="Calibri"/>
                        <a:sym typeface="Calibri"/>
                      </a:endParaRPr>
                    </a:p>
                  </a:txBody>
                  <a:tcPr marL="6975" marR="6975" marT="6350" marB="0" anchor="b">
                    <a:solidFill>
                      <a:srgbClr val="EAEAEA"/>
                    </a:solidFill>
                  </a:tcPr>
                </a:tc>
                <a:tc>
                  <a:txBody>
                    <a:bodyPr/>
                    <a:lstStyle/>
                    <a:p>
                      <a:pPr marL="0" marR="0" lvl="0" indent="0" algn="l" rtl="0">
                        <a:spcBef>
                          <a:spcPts val="0"/>
                        </a:spcBef>
                        <a:spcAft>
                          <a:spcPts val="0"/>
                        </a:spcAft>
                        <a:buNone/>
                      </a:pPr>
                      <a:r>
                        <a:rPr lang="en-US" sz="1400" u="none" strike="noStrike" cap="none"/>
                        <a:t>Output model (prediksi)</a:t>
                      </a:r>
                      <a:endParaRPr sz="1400" b="1" i="0" u="none" strike="noStrike" cap="none">
                        <a:solidFill>
                          <a:srgbClr val="FFFFFF"/>
                        </a:solidFill>
                        <a:latin typeface="Calibri"/>
                        <a:ea typeface="Calibri"/>
                        <a:cs typeface="Calibri"/>
                        <a:sym typeface="Calibri"/>
                      </a:endParaRPr>
                    </a:p>
                  </a:txBody>
                  <a:tcPr marL="6975" marR="6975" marT="6350" marB="0" anchor="b">
                    <a:solidFill>
                      <a:srgbClr val="EAEAEA"/>
                    </a:solidFill>
                  </a:tcPr>
                </a:tc>
                <a:tc>
                  <a:txBody>
                    <a:bodyPr/>
                    <a:lstStyle/>
                    <a:p>
                      <a:pPr marL="0" marR="0" lvl="0" indent="0" algn="l" rtl="0">
                        <a:spcBef>
                          <a:spcPts val="0"/>
                        </a:spcBef>
                        <a:spcAft>
                          <a:spcPts val="0"/>
                        </a:spcAft>
                        <a:buNone/>
                      </a:pPr>
                      <a:r>
                        <a:rPr lang="en-US" sz="1400" u="none" strike="noStrike" cap="none"/>
                        <a:t>Kesimpulan</a:t>
                      </a:r>
                      <a:endParaRPr sz="1400" b="1" i="0" u="none" strike="noStrike" cap="none">
                        <a:solidFill>
                          <a:srgbClr val="FFFFFF"/>
                        </a:solidFill>
                        <a:latin typeface="Calibri"/>
                        <a:ea typeface="Calibri"/>
                        <a:cs typeface="Calibri"/>
                        <a:sym typeface="Calibri"/>
                      </a:endParaRPr>
                    </a:p>
                  </a:txBody>
                  <a:tcPr marL="6975" marR="6975" marT="6350" marB="0" anchor="b">
                    <a:solidFill>
                      <a:srgbClr val="EAEAEA"/>
                    </a:solidFill>
                  </a:tcPr>
                </a:tc>
                <a:extLst>
                  <a:ext uri="{0D108BD9-81ED-4DB2-BD59-A6C34878D82A}">
                    <a16:rowId xmlns:a16="http://schemas.microsoft.com/office/drawing/2014/main" val="10000"/>
                  </a:ext>
                </a:extLst>
              </a:tr>
              <a:tr h="184150">
                <a:tc>
                  <a:txBody>
                    <a:bodyPr/>
                    <a:lstStyle/>
                    <a:p>
                      <a:pPr marL="0" marR="0" lvl="0" indent="0" algn="l" rtl="0">
                        <a:spcBef>
                          <a:spcPts val="0"/>
                        </a:spcBef>
                        <a:spcAft>
                          <a:spcPts val="0"/>
                        </a:spcAft>
                        <a:buNone/>
                      </a:pPr>
                      <a:r>
                        <a:rPr lang="en-US" sz="1400" u="none" strike="noStrike" cap="none"/>
                        <a:t>mangga</a:t>
                      </a:r>
                      <a:endParaRPr sz="1400" b="0" i="0" u="none" strike="noStrike" cap="none">
                        <a:solidFill>
                          <a:srgbClr val="000000"/>
                        </a:solidFill>
                        <a:latin typeface="Calibri"/>
                        <a:ea typeface="Calibri"/>
                        <a:cs typeface="Calibri"/>
                        <a:sym typeface="Calibri"/>
                      </a:endParaRPr>
                    </a:p>
                  </a:txBody>
                  <a:tcPr marL="6975" marR="6975" marT="6350" marB="0" anchor="b"/>
                </a:tc>
                <a:tc>
                  <a:txBody>
                    <a:bodyPr/>
                    <a:lstStyle/>
                    <a:p>
                      <a:pPr marL="0" marR="0" lvl="0" indent="0" algn="l" rtl="0">
                        <a:spcBef>
                          <a:spcPts val="0"/>
                        </a:spcBef>
                        <a:spcAft>
                          <a:spcPts val="0"/>
                        </a:spcAft>
                        <a:buNone/>
                      </a:pPr>
                      <a:r>
                        <a:rPr lang="en-US" sz="1400" u="none" strike="noStrike" cap="none"/>
                        <a:t>mangga</a:t>
                      </a:r>
                      <a:endParaRPr sz="1400" b="0" i="0" u="none" strike="noStrike" cap="none">
                        <a:solidFill>
                          <a:srgbClr val="000000"/>
                        </a:solidFill>
                        <a:latin typeface="Calibri"/>
                        <a:ea typeface="Calibri"/>
                        <a:cs typeface="Calibri"/>
                        <a:sym typeface="Calibri"/>
                      </a:endParaRPr>
                    </a:p>
                  </a:txBody>
                  <a:tcPr marL="6975" marR="6975" marT="6350" marB="0" anchor="b"/>
                </a:tc>
                <a:tc>
                  <a:txBody>
                    <a:bodyPr/>
                    <a:lstStyle/>
                    <a:p>
                      <a:pPr marL="0" marR="0" lvl="0" indent="0" algn="l" rtl="0">
                        <a:spcBef>
                          <a:spcPts val="0"/>
                        </a:spcBef>
                        <a:spcAft>
                          <a:spcPts val="0"/>
                        </a:spcAft>
                        <a:buNone/>
                      </a:pPr>
                      <a:r>
                        <a:rPr lang="en-US" sz="1400" u="none" strike="noStrike" cap="none"/>
                        <a:t>valid</a:t>
                      </a:r>
                      <a:endParaRPr sz="1400" b="0" i="0" u="none" strike="noStrike" cap="none">
                        <a:solidFill>
                          <a:srgbClr val="000000"/>
                        </a:solidFill>
                        <a:latin typeface="Calibri"/>
                        <a:ea typeface="Calibri"/>
                        <a:cs typeface="Calibri"/>
                        <a:sym typeface="Calibri"/>
                      </a:endParaRPr>
                    </a:p>
                  </a:txBody>
                  <a:tcPr marL="6975" marR="6975" marT="6350" marB="0" anchor="b"/>
                </a:tc>
                <a:extLst>
                  <a:ext uri="{0D108BD9-81ED-4DB2-BD59-A6C34878D82A}">
                    <a16:rowId xmlns:a16="http://schemas.microsoft.com/office/drawing/2014/main" val="10001"/>
                  </a:ext>
                </a:extLst>
              </a:tr>
              <a:tr h="184150">
                <a:tc>
                  <a:txBody>
                    <a:bodyPr/>
                    <a:lstStyle/>
                    <a:p>
                      <a:pPr marL="0" marR="0" lvl="0" indent="0" algn="l" rtl="0">
                        <a:spcBef>
                          <a:spcPts val="0"/>
                        </a:spcBef>
                        <a:spcAft>
                          <a:spcPts val="0"/>
                        </a:spcAft>
                        <a:buNone/>
                      </a:pPr>
                      <a:r>
                        <a:rPr lang="en-US" sz="1400" u="none" strike="noStrike" cap="none"/>
                        <a:t>jeruk</a:t>
                      </a:r>
                      <a:endParaRPr sz="1400" b="0" i="0" u="none" strike="noStrike" cap="none">
                        <a:solidFill>
                          <a:srgbClr val="000000"/>
                        </a:solidFill>
                        <a:latin typeface="Calibri"/>
                        <a:ea typeface="Calibri"/>
                        <a:cs typeface="Calibri"/>
                        <a:sym typeface="Calibri"/>
                      </a:endParaRPr>
                    </a:p>
                  </a:txBody>
                  <a:tcPr marL="6975" marR="6975" marT="6350" marB="0" anchor="b"/>
                </a:tc>
                <a:tc>
                  <a:txBody>
                    <a:bodyPr/>
                    <a:lstStyle/>
                    <a:p>
                      <a:pPr marL="0" marR="0" lvl="0" indent="0" algn="l" rtl="0">
                        <a:spcBef>
                          <a:spcPts val="0"/>
                        </a:spcBef>
                        <a:spcAft>
                          <a:spcPts val="0"/>
                        </a:spcAft>
                        <a:buNone/>
                      </a:pPr>
                      <a:r>
                        <a:rPr lang="en-US" sz="1400" u="none" strike="noStrike" cap="none"/>
                        <a:t>apel</a:t>
                      </a:r>
                      <a:endParaRPr sz="1400" b="0" i="0" u="none" strike="noStrike" cap="none">
                        <a:solidFill>
                          <a:srgbClr val="000000"/>
                        </a:solidFill>
                        <a:latin typeface="Calibri"/>
                        <a:ea typeface="Calibri"/>
                        <a:cs typeface="Calibri"/>
                        <a:sym typeface="Calibri"/>
                      </a:endParaRPr>
                    </a:p>
                  </a:txBody>
                  <a:tcPr marL="6975" marR="6975" marT="6350" marB="0" anchor="b"/>
                </a:tc>
                <a:tc>
                  <a:txBody>
                    <a:bodyPr/>
                    <a:lstStyle/>
                    <a:p>
                      <a:pPr marL="0" marR="0" lvl="0" indent="0" algn="l" rtl="0">
                        <a:spcBef>
                          <a:spcPts val="0"/>
                        </a:spcBef>
                        <a:spcAft>
                          <a:spcPts val="0"/>
                        </a:spcAft>
                        <a:buNone/>
                      </a:pPr>
                      <a:r>
                        <a:rPr lang="en-US" sz="1400" u="none" strike="noStrike" cap="none"/>
                        <a:t>invalid</a:t>
                      </a:r>
                      <a:endParaRPr sz="1400" b="0" i="0" u="none" strike="noStrike" cap="none">
                        <a:solidFill>
                          <a:srgbClr val="000000"/>
                        </a:solidFill>
                        <a:latin typeface="Calibri"/>
                        <a:ea typeface="Calibri"/>
                        <a:cs typeface="Calibri"/>
                        <a:sym typeface="Calibri"/>
                      </a:endParaRPr>
                    </a:p>
                  </a:txBody>
                  <a:tcPr marL="6975" marR="6975" marT="6350" marB="0" anchor="b"/>
                </a:tc>
                <a:extLst>
                  <a:ext uri="{0D108BD9-81ED-4DB2-BD59-A6C34878D82A}">
                    <a16:rowId xmlns:a16="http://schemas.microsoft.com/office/drawing/2014/main" val="10002"/>
                  </a:ext>
                </a:extLst>
              </a:tr>
              <a:tr h="184150">
                <a:tc>
                  <a:txBody>
                    <a:bodyPr/>
                    <a:lstStyle/>
                    <a:p>
                      <a:pPr marL="0" marR="0" lvl="0" indent="0" algn="l" rtl="0">
                        <a:spcBef>
                          <a:spcPts val="0"/>
                        </a:spcBef>
                        <a:spcAft>
                          <a:spcPts val="0"/>
                        </a:spcAft>
                        <a:buNone/>
                      </a:pPr>
                      <a:r>
                        <a:rPr lang="en-US" sz="1400" u="none" strike="noStrike" cap="none"/>
                        <a:t>apel</a:t>
                      </a:r>
                      <a:endParaRPr sz="1400" b="0" i="0" u="none" strike="noStrike" cap="none">
                        <a:solidFill>
                          <a:srgbClr val="000000"/>
                        </a:solidFill>
                        <a:latin typeface="Calibri"/>
                        <a:ea typeface="Calibri"/>
                        <a:cs typeface="Calibri"/>
                        <a:sym typeface="Calibri"/>
                      </a:endParaRPr>
                    </a:p>
                  </a:txBody>
                  <a:tcPr marL="6975" marR="6975" marT="6350" marB="0" anchor="b"/>
                </a:tc>
                <a:tc>
                  <a:txBody>
                    <a:bodyPr/>
                    <a:lstStyle/>
                    <a:p>
                      <a:pPr marL="0" marR="0" lvl="0" indent="0" algn="l" rtl="0">
                        <a:spcBef>
                          <a:spcPts val="0"/>
                        </a:spcBef>
                        <a:spcAft>
                          <a:spcPts val="0"/>
                        </a:spcAft>
                        <a:buNone/>
                      </a:pPr>
                      <a:r>
                        <a:rPr lang="en-US" sz="1400" u="none" strike="noStrike" cap="none"/>
                        <a:t>jeruk</a:t>
                      </a:r>
                      <a:endParaRPr sz="1400" b="0" i="0" u="none" strike="noStrike" cap="none">
                        <a:solidFill>
                          <a:srgbClr val="000000"/>
                        </a:solidFill>
                        <a:latin typeface="Calibri"/>
                        <a:ea typeface="Calibri"/>
                        <a:cs typeface="Calibri"/>
                        <a:sym typeface="Calibri"/>
                      </a:endParaRPr>
                    </a:p>
                  </a:txBody>
                  <a:tcPr marL="6975" marR="6975" marT="6350" marB="0" anchor="b"/>
                </a:tc>
                <a:tc>
                  <a:txBody>
                    <a:bodyPr/>
                    <a:lstStyle/>
                    <a:p>
                      <a:pPr marL="0" marR="0" lvl="0" indent="0" algn="l" rtl="0">
                        <a:spcBef>
                          <a:spcPts val="0"/>
                        </a:spcBef>
                        <a:spcAft>
                          <a:spcPts val="0"/>
                        </a:spcAft>
                        <a:buNone/>
                      </a:pPr>
                      <a:r>
                        <a:rPr lang="en-US" sz="1400" u="none" strike="noStrike" cap="none"/>
                        <a:t>invalid</a:t>
                      </a:r>
                      <a:endParaRPr sz="1400" b="0" i="0" u="none" strike="noStrike" cap="none">
                        <a:solidFill>
                          <a:srgbClr val="000000"/>
                        </a:solidFill>
                        <a:latin typeface="Calibri"/>
                        <a:ea typeface="Calibri"/>
                        <a:cs typeface="Calibri"/>
                        <a:sym typeface="Calibri"/>
                      </a:endParaRPr>
                    </a:p>
                  </a:txBody>
                  <a:tcPr marL="6975" marR="6975" marT="6350" marB="0" anchor="b"/>
                </a:tc>
                <a:extLst>
                  <a:ext uri="{0D108BD9-81ED-4DB2-BD59-A6C34878D82A}">
                    <a16:rowId xmlns:a16="http://schemas.microsoft.com/office/drawing/2014/main" val="10003"/>
                  </a:ext>
                </a:extLst>
              </a:tr>
              <a:tr h="184150">
                <a:tc>
                  <a:txBody>
                    <a:bodyPr/>
                    <a:lstStyle/>
                    <a:p>
                      <a:pPr marL="0" marR="0" lvl="0" indent="0" algn="l" rtl="0">
                        <a:spcBef>
                          <a:spcPts val="0"/>
                        </a:spcBef>
                        <a:spcAft>
                          <a:spcPts val="0"/>
                        </a:spcAft>
                        <a:buNone/>
                      </a:pPr>
                      <a:r>
                        <a:rPr lang="en-US" sz="1400" u="none" strike="noStrike" cap="none"/>
                        <a:t>mangga</a:t>
                      </a:r>
                      <a:endParaRPr sz="1400" b="0" i="0" u="none" strike="noStrike" cap="none">
                        <a:solidFill>
                          <a:srgbClr val="000000"/>
                        </a:solidFill>
                        <a:latin typeface="Calibri"/>
                        <a:ea typeface="Calibri"/>
                        <a:cs typeface="Calibri"/>
                        <a:sym typeface="Calibri"/>
                      </a:endParaRPr>
                    </a:p>
                  </a:txBody>
                  <a:tcPr marL="6975" marR="6975" marT="6350" marB="0" anchor="b"/>
                </a:tc>
                <a:tc>
                  <a:txBody>
                    <a:bodyPr/>
                    <a:lstStyle/>
                    <a:p>
                      <a:pPr marL="0" marR="0" lvl="0" indent="0" algn="l" rtl="0">
                        <a:spcBef>
                          <a:spcPts val="0"/>
                        </a:spcBef>
                        <a:spcAft>
                          <a:spcPts val="0"/>
                        </a:spcAft>
                        <a:buNone/>
                      </a:pPr>
                      <a:r>
                        <a:rPr lang="en-US" sz="1400" u="none" strike="noStrike" cap="none"/>
                        <a:t>apel</a:t>
                      </a:r>
                      <a:endParaRPr sz="1400" b="0" i="0" u="none" strike="noStrike" cap="none">
                        <a:solidFill>
                          <a:srgbClr val="000000"/>
                        </a:solidFill>
                        <a:latin typeface="Calibri"/>
                        <a:ea typeface="Calibri"/>
                        <a:cs typeface="Calibri"/>
                        <a:sym typeface="Calibri"/>
                      </a:endParaRPr>
                    </a:p>
                  </a:txBody>
                  <a:tcPr marL="6975" marR="6975" marT="6350" marB="0" anchor="b"/>
                </a:tc>
                <a:tc>
                  <a:txBody>
                    <a:bodyPr/>
                    <a:lstStyle/>
                    <a:p>
                      <a:pPr marL="0" marR="0" lvl="0" indent="0" algn="l" rtl="0">
                        <a:spcBef>
                          <a:spcPts val="0"/>
                        </a:spcBef>
                        <a:spcAft>
                          <a:spcPts val="0"/>
                        </a:spcAft>
                        <a:buNone/>
                      </a:pPr>
                      <a:r>
                        <a:rPr lang="en-US" sz="1400" u="none" strike="noStrike" cap="none"/>
                        <a:t>invalid</a:t>
                      </a:r>
                      <a:endParaRPr sz="1400" b="0" i="0" u="none" strike="noStrike" cap="none">
                        <a:solidFill>
                          <a:srgbClr val="000000"/>
                        </a:solidFill>
                        <a:latin typeface="Calibri"/>
                        <a:ea typeface="Calibri"/>
                        <a:cs typeface="Calibri"/>
                        <a:sym typeface="Calibri"/>
                      </a:endParaRPr>
                    </a:p>
                  </a:txBody>
                  <a:tcPr marL="6975" marR="6975" marT="6350" marB="0" anchor="b"/>
                </a:tc>
                <a:extLst>
                  <a:ext uri="{0D108BD9-81ED-4DB2-BD59-A6C34878D82A}">
                    <a16:rowId xmlns:a16="http://schemas.microsoft.com/office/drawing/2014/main" val="10004"/>
                  </a:ext>
                </a:extLst>
              </a:tr>
              <a:tr h="184150">
                <a:tc>
                  <a:txBody>
                    <a:bodyPr/>
                    <a:lstStyle/>
                    <a:p>
                      <a:pPr marL="0" marR="0" lvl="0" indent="0" algn="l" rtl="0">
                        <a:spcBef>
                          <a:spcPts val="0"/>
                        </a:spcBef>
                        <a:spcAft>
                          <a:spcPts val="0"/>
                        </a:spcAft>
                        <a:buNone/>
                      </a:pPr>
                      <a:r>
                        <a:rPr lang="en-US" sz="1400" u="none" strike="noStrike" cap="none"/>
                        <a:t>jeruk</a:t>
                      </a:r>
                      <a:endParaRPr sz="1400" b="0" i="0" u="none" strike="noStrike" cap="none">
                        <a:solidFill>
                          <a:srgbClr val="000000"/>
                        </a:solidFill>
                        <a:latin typeface="Calibri"/>
                        <a:ea typeface="Calibri"/>
                        <a:cs typeface="Calibri"/>
                        <a:sym typeface="Calibri"/>
                      </a:endParaRPr>
                    </a:p>
                  </a:txBody>
                  <a:tcPr marL="6975" marR="6975" marT="6350" marB="0" anchor="b"/>
                </a:tc>
                <a:tc>
                  <a:txBody>
                    <a:bodyPr/>
                    <a:lstStyle/>
                    <a:p>
                      <a:pPr marL="0" marR="0" lvl="0" indent="0" algn="l" rtl="0">
                        <a:spcBef>
                          <a:spcPts val="0"/>
                        </a:spcBef>
                        <a:spcAft>
                          <a:spcPts val="0"/>
                        </a:spcAft>
                        <a:buNone/>
                      </a:pPr>
                      <a:r>
                        <a:rPr lang="en-US" sz="1400" u="none" strike="noStrike" cap="none"/>
                        <a:t>jeruk</a:t>
                      </a:r>
                      <a:endParaRPr sz="1400" b="0" i="0" u="none" strike="noStrike" cap="none">
                        <a:solidFill>
                          <a:srgbClr val="000000"/>
                        </a:solidFill>
                        <a:latin typeface="Calibri"/>
                        <a:ea typeface="Calibri"/>
                        <a:cs typeface="Calibri"/>
                        <a:sym typeface="Calibri"/>
                      </a:endParaRPr>
                    </a:p>
                  </a:txBody>
                  <a:tcPr marL="6975" marR="6975" marT="6350" marB="0" anchor="b"/>
                </a:tc>
                <a:tc>
                  <a:txBody>
                    <a:bodyPr/>
                    <a:lstStyle/>
                    <a:p>
                      <a:pPr marL="0" marR="0" lvl="0" indent="0" algn="l" rtl="0">
                        <a:spcBef>
                          <a:spcPts val="0"/>
                        </a:spcBef>
                        <a:spcAft>
                          <a:spcPts val="0"/>
                        </a:spcAft>
                        <a:buNone/>
                      </a:pPr>
                      <a:r>
                        <a:rPr lang="en-US" sz="1400" u="none" strike="noStrike" cap="none"/>
                        <a:t>valid</a:t>
                      </a:r>
                      <a:endParaRPr sz="1400" b="0" i="0" u="none" strike="noStrike" cap="none">
                        <a:solidFill>
                          <a:srgbClr val="000000"/>
                        </a:solidFill>
                        <a:latin typeface="Calibri"/>
                        <a:ea typeface="Calibri"/>
                        <a:cs typeface="Calibri"/>
                        <a:sym typeface="Calibri"/>
                      </a:endParaRPr>
                    </a:p>
                  </a:txBody>
                  <a:tcPr marL="6975" marR="6975" marT="6350" marB="0" anchor="b"/>
                </a:tc>
                <a:extLst>
                  <a:ext uri="{0D108BD9-81ED-4DB2-BD59-A6C34878D82A}">
                    <a16:rowId xmlns:a16="http://schemas.microsoft.com/office/drawing/2014/main" val="10005"/>
                  </a:ext>
                </a:extLst>
              </a:tr>
            </a:tbl>
          </a:graphicData>
        </a:graphic>
      </p:graphicFrame>
      <p:sp>
        <p:nvSpPr>
          <p:cNvPr id="246" name="Google Shape;246;p17"/>
          <p:cNvSpPr txBox="1"/>
          <p:nvPr/>
        </p:nvSpPr>
        <p:spPr>
          <a:xfrm>
            <a:off x="2877185" y="1459865"/>
            <a:ext cx="5139055" cy="672465"/>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18"/>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Contoh</a:t>
            </a:r>
            <a:endParaRPr sz="2500" b="1" i="0" u="none" strike="noStrike" cap="none">
              <a:solidFill>
                <a:srgbClr val="0F3570"/>
              </a:solidFill>
              <a:latin typeface="Overlock"/>
              <a:ea typeface="Overlock"/>
              <a:cs typeface="Overlock"/>
              <a:sym typeface="Overlock"/>
            </a:endParaRPr>
          </a:p>
        </p:txBody>
      </p:sp>
      <p:sp>
        <p:nvSpPr>
          <p:cNvPr id="252" name="Google Shape;252;p18"/>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253" name="Google Shape;253;p18"/>
          <p:cNvSpPr txBox="1"/>
          <p:nvPr/>
        </p:nvSpPr>
        <p:spPr>
          <a:xfrm>
            <a:off x="106150" y="933678"/>
            <a:ext cx="8803800" cy="4425284"/>
          </a:xfrm>
          <a:prstGeom prst="rect">
            <a:avLst/>
          </a:prstGeom>
          <a:noFill/>
          <a:ln>
            <a:noFill/>
          </a:ln>
        </p:spPr>
        <p:txBody>
          <a:bodyPr spcFirstLastPara="1" wrap="square" lIns="91425" tIns="91425" rIns="91425" bIns="91425" anchor="t" anchorCtr="0">
            <a:spAutoFit/>
          </a:bodyPr>
          <a:lstStyle/>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r>
              <a:rPr lang="en-US" sz="1800" b="0" i="1" u="none" strike="noStrike" cap="none">
                <a:solidFill>
                  <a:srgbClr val="0F3570"/>
                </a:solidFill>
                <a:latin typeface="Overlock"/>
                <a:ea typeface="Overlock"/>
                <a:cs typeface="Overlock"/>
                <a:sym typeface="Overlock"/>
              </a:rPr>
              <a:t>Jumlah percobaan valid (t) = 2</a:t>
            </a:r>
            <a:endParaRPr/>
          </a:p>
          <a:p>
            <a:pPr marL="12700" marR="0" lvl="0" indent="0" algn="l" rtl="0">
              <a:lnSpc>
                <a:spcPct val="115000"/>
              </a:lnSpc>
              <a:spcBef>
                <a:spcPts val="100"/>
              </a:spcBef>
              <a:spcAft>
                <a:spcPts val="0"/>
              </a:spcAft>
              <a:buClr>
                <a:srgbClr val="000000"/>
              </a:buClr>
              <a:buSzPts val="1200"/>
              <a:buFont typeface="Arial"/>
              <a:buNone/>
            </a:pPr>
            <a:r>
              <a:rPr lang="en-US" sz="1800" b="0" i="1" u="none" strike="noStrike" cap="none">
                <a:solidFill>
                  <a:srgbClr val="0F3570"/>
                </a:solidFill>
                <a:latin typeface="Overlock"/>
                <a:ea typeface="Overlock"/>
                <a:cs typeface="Overlock"/>
                <a:sym typeface="Overlock"/>
              </a:rPr>
              <a:t>Jumlah percobaan invalid =  3</a:t>
            </a:r>
            <a:endParaRPr/>
          </a:p>
          <a:p>
            <a:pPr marL="12700" marR="0" lvl="0" indent="0" algn="l" rtl="0">
              <a:lnSpc>
                <a:spcPct val="115000"/>
              </a:lnSpc>
              <a:spcBef>
                <a:spcPts val="100"/>
              </a:spcBef>
              <a:spcAft>
                <a:spcPts val="0"/>
              </a:spcAft>
              <a:buClr>
                <a:srgbClr val="000000"/>
              </a:buClr>
              <a:buSzPts val="1200"/>
              <a:buFont typeface="Arial"/>
              <a:buNone/>
            </a:pPr>
            <a:r>
              <a:rPr lang="en-US" sz="1800" b="0" i="1" u="none" strike="noStrike" cap="none">
                <a:solidFill>
                  <a:srgbClr val="0F3570"/>
                </a:solidFill>
                <a:latin typeface="Overlock"/>
                <a:ea typeface="Overlock"/>
                <a:cs typeface="Overlock"/>
                <a:sym typeface="Overlock"/>
              </a:rPr>
              <a:t>Total Percobaan (a) = 5</a:t>
            </a:r>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r>
              <a:rPr lang="en-US" sz="1800" b="0" i="1" u="none" strike="noStrike" cap="none">
                <a:solidFill>
                  <a:srgbClr val="0F3570"/>
                </a:solidFill>
                <a:latin typeface="Overlock"/>
                <a:ea typeface="Overlock"/>
                <a:cs typeface="Overlock"/>
                <a:sym typeface="Overlock"/>
              </a:rPr>
              <a:t>Akurasi dapat digunakan sebagai ukuran awal mengevaluasi model, namun tidak cukup dengan akurasi saja. Terkadang akurasi tiap kelas perlu diketahui juga.</a:t>
            </a:r>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p:txBody>
      </p:sp>
      <p:graphicFrame>
        <p:nvGraphicFramePr>
          <p:cNvPr id="254" name="Google Shape;254;p18"/>
          <p:cNvGraphicFramePr/>
          <p:nvPr/>
        </p:nvGraphicFramePr>
        <p:xfrm>
          <a:off x="1549995" y="595734"/>
          <a:ext cx="6509475" cy="1684020"/>
        </p:xfrm>
        <a:graphic>
          <a:graphicData uri="http://schemas.openxmlformats.org/drawingml/2006/table">
            <a:tbl>
              <a:tblPr>
                <a:noFill/>
                <a:tableStyleId>{851F2800-CF21-4D5D-A4C2-A6E5E9D07531}</a:tableStyleId>
              </a:tblPr>
              <a:tblGrid>
                <a:gridCol w="1871100">
                  <a:extLst>
                    <a:ext uri="{9D8B030D-6E8A-4147-A177-3AD203B41FA5}">
                      <a16:colId xmlns:a16="http://schemas.microsoft.com/office/drawing/2014/main" val="20000"/>
                    </a:ext>
                  </a:extLst>
                </a:gridCol>
                <a:gridCol w="2411075">
                  <a:extLst>
                    <a:ext uri="{9D8B030D-6E8A-4147-A177-3AD203B41FA5}">
                      <a16:colId xmlns:a16="http://schemas.microsoft.com/office/drawing/2014/main" val="20001"/>
                    </a:ext>
                  </a:extLst>
                </a:gridCol>
                <a:gridCol w="2227300">
                  <a:extLst>
                    <a:ext uri="{9D8B030D-6E8A-4147-A177-3AD203B41FA5}">
                      <a16:colId xmlns:a16="http://schemas.microsoft.com/office/drawing/2014/main" val="20002"/>
                    </a:ext>
                  </a:extLst>
                </a:gridCol>
              </a:tblGrid>
              <a:tr h="184150">
                <a:tc>
                  <a:txBody>
                    <a:bodyPr/>
                    <a:lstStyle/>
                    <a:p>
                      <a:pPr marL="0" marR="0" lvl="0" indent="0" algn="l" rtl="0">
                        <a:spcBef>
                          <a:spcPts val="0"/>
                        </a:spcBef>
                        <a:spcAft>
                          <a:spcPts val="0"/>
                        </a:spcAft>
                        <a:buNone/>
                      </a:pPr>
                      <a:r>
                        <a:rPr lang="en-US" sz="1800" u="none" strike="noStrike" cap="none"/>
                        <a:t>Data aktual</a:t>
                      </a:r>
                      <a:endParaRPr sz="1800" b="1" i="0" u="none" strike="noStrike" cap="none">
                        <a:solidFill>
                          <a:srgbClr val="FFFFFF"/>
                        </a:solidFill>
                        <a:latin typeface="Calibri"/>
                        <a:ea typeface="Calibri"/>
                        <a:cs typeface="Calibri"/>
                        <a:sym typeface="Calibri"/>
                      </a:endParaRPr>
                    </a:p>
                  </a:txBody>
                  <a:tcPr marL="6975" marR="6975" marT="6350" marB="0" anchor="b">
                    <a:solidFill>
                      <a:srgbClr val="EAEAEA"/>
                    </a:solidFill>
                  </a:tcPr>
                </a:tc>
                <a:tc>
                  <a:txBody>
                    <a:bodyPr/>
                    <a:lstStyle/>
                    <a:p>
                      <a:pPr marL="0" marR="0" lvl="0" indent="0" algn="l" rtl="0">
                        <a:spcBef>
                          <a:spcPts val="0"/>
                        </a:spcBef>
                        <a:spcAft>
                          <a:spcPts val="0"/>
                        </a:spcAft>
                        <a:buNone/>
                      </a:pPr>
                      <a:r>
                        <a:rPr lang="en-US" sz="1800" u="none" strike="noStrike" cap="none"/>
                        <a:t>Output model (prediksi)</a:t>
                      </a:r>
                      <a:endParaRPr sz="1800" b="1" i="0" u="none" strike="noStrike" cap="none">
                        <a:solidFill>
                          <a:srgbClr val="FFFFFF"/>
                        </a:solidFill>
                        <a:latin typeface="Calibri"/>
                        <a:ea typeface="Calibri"/>
                        <a:cs typeface="Calibri"/>
                        <a:sym typeface="Calibri"/>
                      </a:endParaRPr>
                    </a:p>
                  </a:txBody>
                  <a:tcPr marL="6975" marR="6975" marT="6350" marB="0" anchor="b">
                    <a:solidFill>
                      <a:srgbClr val="EAEAEA"/>
                    </a:solidFill>
                  </a:tcPr>
                </a:tc>
                <a:tc>
                  <a:txBody>
                    <a:bodyPr/>
                    <a:lstStyle/>
                    <a:p>
                      <a:pPr marL="0" marR="0" lvl="0" indent="0" algn="l" rtl="0">
                        <a:spcBef>
                          <a:spcPts val="0"/>
                        </a:spcBef>
                        <a:spcAft>
                          <a:spcPts val="0"/>
                        </a:spcAft>
                        <a:buNone/>
                      </a:pPr>
                      <a:r>
                        <a:rPr lang="en-US" sz="1800" u="none" strike="noStrike" cap="none"/>
                        <a:t>Kesimpulan</a:t>
                      </a:r>
                      <a:endParaRPr sz="1800" b="1" i="0" u="none" strike="noStrike" cap="none">
                        <a:solidFill>
                          <a:srgbClr val="FFFFFF"/>
                        </a:solidFill>
                        <a:latin typeface="Calibri"/>
                        <a:ea typeface="Calibri"/>
                        <a:cs typeface="Calibri"/>
                        <a:sym typeface="Calibri"/>
                      </a:endParaRPr>
                    </a:p>
                  </a:txBody>
                  <a:tcPr marL="6975" marR="6975" marT="6350" marB="0" anchor="b">
                    <a:solidFill>
                      <a:srgbClr val="EAEAEA"/>
                    </a:solidFill>
                  </a:tcPr>
                </a:tc>
                <a:extLst>
                  <a:ext uri="{0D108BD9-81ED-4DB2-BD59-A6C34878D82A}">
                    <a16:rowId xmlns:a16="http://schemas.microsoft.com/office/drawing/2014/main" val="10000"/>
                  </a:ext>
                </a:extLst>
              </a:tr>
              <a:tr h="184150">
                <a:tc>
                  <a:txBody>
                    <a:bodyPr/>
                    <a:lstStyle/>
                    <a:p>
                      <a:pPr marL="0" marR="0" lvl="0" indent="0" algn="l" rtl="0">
                        <a:spcBef>
                          <a:spcPts val="0"/>
                        </a:spcBef>
                        <a:spcAft>
                          <a:spcPts val="0"/>
                        </a:spcAft>
                        <a:buNone/>
                      </a:pPr>
                      <a:r>
                        <a:rPr lang="en-US" sz="1800" u="none" strike="noStrike" cap="none"/>
                        <a:t>mangga</a:t>
                      </a:r>
                      <a:endParaRPr sz="1800" b="0" i="0" u="none" strike="noStrike" cap="none">
                        <a:solidFill>
                          <a:srgbClr val="000000"/>
                        </a:solidFill>
                        <a:latin typeface="Calibri"/>
                        <a:ea typeface="Calibri"/>
                        <a:cs typeface="Calibri"/>
                        <a:sym typeface="Calibri"/>
                      </a:endParaRPr>
                    </a:p>
                  </a:txBody>
                  <a:tcPr marL="6975" marR="6975" marT="6350" marB="0" anchor="b"/>
                </a:tc>
                <a:tc>
                  <a:txBody>
                    <a:bodyPr/>
                    <a:lstStyle/>
                    <a:p>
                      <a:pPr marL="0" marR="0" lvl="0" indent="0" algn="l" rtl="0">
                        <a:spcBef>
                          <a:spcPts val="0"/>
                        </a:spcBef>
                        <a:spcAft>
                          <a:spcPts val="0"/>
                        </a:spcAft>
                        <a:buNone/>
                      </a:pPr>
                      <a:r>
                        <a:rPr lang="en-US" sz="1800" u="none" strike="noStrike" cap="none"/>
                        <a:t>mangga</a:t>
                      </a:r>
                      <a:endParaRPr sz="1800" b="0" i="0" u="none" strike="noStrike" cap="none">
                        <a:solidFill>
                          <a:srgbClr val="000000"/>
                        </a:solidFill>
                        <a:latin typeface="Calibri"/>
                        <a:ea typeface="Calibri"/>
                        <a:cs typeface="Calibri"/>
                        <a:sym typeface="Calibri"/>
                      </a:endParaRPr>
                    </a:p>
                  </a:txBody>
                  <a:tcPr marL="6975" marR="6975" marT="6350" marB="0" anchor="b"/>
                </a:tc>
                <a:tc>
                  <a:txBody>
                    <a:bodyPr/>
                    <a:lstStyle/>
                    <a:p>
                      <a:pPr marL="0" marR="0" lvl="0" indent="0" algn="l" rtl="0">
                        <a:spcBef>
                          <a:spcPts val="0"/>
                        </a:spcBef>
                        <a:spcAft>
                          <a:spcPts val="0"/>
                        </a:spcAft>
                        <a:buNone/>
                      </a:pPr>
                      <a:r>
                        <a:rPr lang="en-US" sz="1800" u="none" strike="noStrike" cap="none"/>
                        <a:t>valid</a:t>
                      </a:r>
                      <a:endParaRPr sz="1800" b="0" i="0" u="none" strike="noStrike" cap="none">
                        <a:solidFill>
                          <a:srgbClr val="000000"/>
                        </a:solidFill>
                        <a:latin typeface="Calibri"/>
                        <a:ea typeface="Calibri"/>
                        <a:cs typeface="Calibri"/>
                        <a:sym typeface="Calibri"/>
                      </a:endParaRPr>
                    </a:p>
                  </a:txBody>
                  <a:tcPr marL="6975" marR="6975" marT="6350" marB="0" anchor="b"/>
                </a:tc>
                <a:extLst>
                  <a:ext uri="{0D108BD9-81ED-4DB2-BD59-A6C34878D82A}">
                    <a16:rowId xmlns:a16="http://schemas.microsoft.com/office/drawing/2014/main" val="10001"/>
                  </a:ext>
                </a:extLst>
              </a:tr>
              <a:tr h="184150">
                <a:tc>
                  <a:txBody>
                    <a:bodyPr/>
                    <a:lstStyle/>
                    <a:p>
                      <a:pPr marL="0" marR="0" lvl="0" indent="0" algn="l" rtl="0">
                        <a:spcBef>
                          <a:spcPts val="0"/>
                        </a:spcBef>
                        <a:spcAft>
                          <a:spcPts val="0"/>
                        </a:spcAft>
                        <a:buNone/>
                      </a:pPr>
                      <a:r>
                        <a:rPr lang="en-US" sz="1800" u="none" strike="noStrike" cap="none"/>
                        <a:t>jeruk</a:t>
                      </a:r>
                      <a:endParaRPr sz="1800" b="0" i="0" u="none" strike="noStrike" cap="none">
                        <a:solidFill>
                          <a:srgbClr val="000000"/>
                        </a:solidFill>
                        <a:latin typeface="Calibri"/>
                        <a:ea typeface="Calibri"/>
                        <a:cs typeface="Calibri"/>
                        <a:sym typeface="Calibri"/>
                      </a:endParaRPr>
                    </a:p>
                  </a:txBody>
                  <a:tcPr marL="6975" marR="6975" marT="6350" marB="0" anchor="b"/>
                </a:tc>
                <a:tc>
                  <a:txBody>
                    <a:bodyPr/>
                    <a:lstStyle/>
                    <a:p>
                      <a:pPr marL="0" marR="0" lvl="0" indent="0" algn="l" rtl="0">
                        <a:spcBef>
                          <a:spcPts val="0"/>
                        </a:spcBef>
                        <a:spcAft>
                          <a:spcPts val="0"/>
                        </a:spcAft>
                        <a:buNone/>
                      </a:pPr>
                      <a:r>
                        <a:rPr lang="en-US" sz="1800" u="none" strike="noStrike" cap="none"/>
                        <a:t>apel</a:t>
                      </a:r>
                      <a:endParaRPr sz="1800" b="0" i="0" u="none" strike="noStrike" cap="none">
                        <a:solidFill>
                          <a:srgbClr val="000000"/>
                        </a:solidFill>
                        <a:latin typeface="Calibri"/>
                        <a:ea typeface="Calibri"/>
                        <a:cs typeface="Calibri"/>
                        <a:sym typeface="Calibri"/>
                      </a:endParaRPr>
                    </a:p>
                  </a:txBody>
                  <a:tcPr marL="6975" marR="6975" marT="6350" marB="0" anchor="b"/>
                </a:tc>
                <a:tc>
                  <a:txBody>
                    <a:bodyPr/>
                    <a:lstStyle/>
                    <a:p>
                      <a:pPr marL="0" marR="0" lvl="0" indent="0" algn="l" rtl="0">
                        <a:spcBef>
                          <a:spcPts val="0"/>
                        </a:spcBef>
                        <a:spcAft>
                          <a:spcPts val="0"/>
                        </a:spcAft>
                        <a:buNone/>
                      </a:pPr>
                      <a:r>
                        <a:rPr lang="en-US" sz="1800" u="none" strike="noStrike" cap="none"/>
                        <a:t>invalid</a:t>
                      </a:r>
                      <a:endParaRPr sz="1800" b="0" i="0" u="none" strike="noStrike" cap="none">
                        <a:solidFill>
                          <a:srgbClr val="000000"/>
                        </a:solidFill>
                        <a:latin typeface="Calibri"/>
                        <a:ea typeface="Calibri"/>
                        <a:cs typeface="Calibri"/>
                        <a:sym typeface="Calibri"/>
                      </a:endParaRPr>
                    </a:p>
                  </a:txBody>
                  <a:tcPr marL="6975" marR="6975" marT="6350" marB="0" anchor="b"/>
                </a:tc>
                <a:extLst>
                  <a:ext uri="{0D108BD9-81ED-4DB2-BD59-A6C34878D82A}">
                    <a16:rowId xmlns:a16="http://schemas.microsoft.com/office/drawing/2014/main" val="10002"/>
                  </a:ext>
                </a:extLst>
              </a:tr>
              <a:tr h="184150">
                <a:tc>
                  <a:txBody>
                    <a:bodyPr/>
                    <a:lstStyle/>
                    <a:p>
                      <a:pPr marL="0" marR="0" lvl="0" indent="0" algn="l" rtl="0">
                        <a:spcBef>
                          <a:spcPts val="0"/>
                        </a:spcBef>
                        <a:spcAft>
                          <a:spcPts val="0"/>
                        </a:spcAft>
                        <a:buNone/>
                      </a:pPr>
                      <a:r>
                        <a:rPr lang="en-US" sz="1800" u="none" strike="noStrike" cap="none"/>
                        <a:t>apel</a:t>
                      </a:r>
                      <a:endParaRPr sz="1800" b="0" i="0" u="none" strike="noStrike" cap="none">
                        <a:solidFill>
                          <a:srgbClr val="000000"/>
                        </a:solidFill>
                        <a:latin typeface="Calibri"/>
                        <a:ea typeface="Calibri"/>
                        <a:cs typeface="Calibri"/>
                        <a:sym typeface="Calibri"/>
                      </a:endParaRPr>
                    </a:p>
                  </a:txBody>
                  <a:tcPr marL="6975" marR="6975" marT="6350" marB="0" anchor="b"/>
                </a:tc>
                <a:tc>
                  <a:txBody>
                    <a:bodyPr/>
                    <a:lstStyle/>
                    <a:p>
                      <a:pPr marL="0" marR="0" lvl="0" indent="0" algn="l" rtl="0">
                        <a:spcBef>
                          <a:spcPts val="0"/>
                        </a:spcBef>
                        <a:spcAft>
                          <a:spcPts val="0"/>
                        </a:spcAft>
                        <a:buNone/>
                      </a:pPr>
                      <a:r>
                        <a:rPr lang="en-US" sz="1800" u="none" strike="noStrike" cap="none"/>
                        <a:t>jeruk</a:t>
                      </a:r>
                      <a:endParaRPr sz="1800" b="0" i="0" u="none" strike="noStrike" cap="none">
                        <a:solidFill>
                          <a:srgbClr val="000000"/>
                        </a:solidFill>
                        <a:latin typeface="Calibri"/>
                        <a:ea typeface="Calibri"/>
                        <a:cs typeface="Calibri"/>
                        <a:sym typeface="Calibri"/>
                      </a:endParaRPr>
                    </a:p>
                  </a:txBody>
                  <a:tcPr marL="6975" marR="6975" marT="6350" marB="0" anchor="b"/>
                </a:tc>
                <a:tc>
                  <a:txBody>
                    <a:bodyPr/>
                    <a:lstStyle/>
                    <a:p>
                      <a:pPr marL="0" marR="0" lvl="0" indent="0" algn="l" rtl="0">
                        <a:spcBef>
                          <a:spcPts val="0"/>
                        </a:spcBef>
                        <a:spcAft>
                          <a:spcPts val="0"/>
                        </a:spcAft>
                        <a:buNone/>
                      </a:pPr>
                      <a:r>
                        <a:rPr lang="en-US" sz="1800" u="none" strike="noStrike" cap="none"/>
                        <a:t>invalid</a:t>
                      </a:r>
                      <a:endParaRPr sz="1800" b="0" i="0" u="none" strike="noStrike" cap="none">
                        <a:solidFill>
                          <a:srgbClr val="000000"/>
                        </a:solidFill>
                        <a:latin typeface="Calibri"/>
                        <a:ea typeface="Calibri"/>
                        <a:cs typeface="Calibri"/>
                        <a:sym typeface="Calibri"/>
                      </a:endParaRPr>
                    </a:p>
                  </a:txBody>
                  <a:tcPr marL="6975" marR="6975" marT="6350" marB="0" anchor="b"/>
                </a:tc>
                <a:extLst>
                  <a:ext uri="{0D108BD9-81ED-4DB2-BD59-A6C34878D82A}">
                    <a16:rowId xmlns:a16="http://schemas.microsoft.com/office/drawing/2014/main" val="10003"/>
                  </a:ext>
                </a:extLst>
              </a:tr>
              <a:tr h="184150">
                <a:tc>
                  <a:txBody>
                    <a:bodyPr/>
                    <a:lstStyle/>
                    <a:p>
                      <a:pPr marL="0" marR="0" lvl="0" indent="0" algn="l" rtl="0">
                        <a:spcBef>
                          <a:spcPts val="0"/>
                        </a:spcBef>
                        <a:spcAft>
                          <a:spcPts val="0"/>
                        </a:spcAft>
                        <a:buNone/>
                      </a:pPr>
                      <a:r>
                        <a:rPr lang="en-US" sz="1800" u="none" strike="noStrike" cap="none"/>
                        <a:t>mangga</a:t>
                      </a:r>
                      <a:endParaRPr sz="1800" b="0" i="0" u="none" strike="noStrike" cap="none">
                        <a:solidFill>
                          <a:srgbClr val="000000"/>
                        </a:solidFill>
                        <a:latin typeface="Calibri"/>
                        <a:ea typeface="Calibri"/>
                        <a:cs typeface="Calibri"/>
                        <a:sym typeface="Calibri"/>
                      </a:endParaRPr>
                    </a:p>
                  </a:txBody>
                  <a:tcPr marL="6975" marR="6975" marT="6350" marB="0" anchor="b"/>
                </a:tc>
                <a:tc>
                  <a:txBody>
                    <a:bodyPr/>
                    <a:lstStyle/>
                    <a:p>
                      <a:pPr marL="0" marR="0" lvl="0" indent="0" algn="l" rtl="0">
                        <a:spcBef>
                          <a:spcPts val="0"/>
                        </a:spcBef>
                        <a:spcAft>
                          <a:spcPts val="0"/>
                        </a:spcAft>
                        <a:buNone/>
                      </a:pPr>
                      <a:r>
                        <a:rPr lang="en-US" sz="1800" u="none" strike="noStrike" cap="none"/>
                        <a:t>apel</a:t>
                      </a:r>
                      <a:endParaRPr sz="1800" b="0" i="0" u="none" strike="noStrike" cap="none">
                        <a:solidFill>
                          <a:srgbClr val="000000"/>
                        </a:solidFill>
                        <a:latin typeface="Calibri"/>
                        <a:ea typeface="Calibri"/>
                        <a:cs typeface="Calibri"/>
                        <a:sym typeface="Calibri"/>
                      </a:endParaRPr>
                    </a:p>
                  </a:txBody>
                  <a:tcPr marL="6975" marR="6975" marT="6350" marB="0" anchor="b"/>
                </a:tc>
                <a:tc>
                  <a:txBody>
                    <a:bodyPr/>
                    <a:lstStyle/>
                    <a:p>
                      <a:pPr marL="0" marR="0" lvl="0" indent="0" algn="l" rtl="0">
                        <a:spcBef>
                          <a:spcPts val="0"/>
                        </a:spcBef>
                        <a:spcAft>
                          <a:spcPts val="0"/>
                        </a:spcAft>
                        <a:buNone/>
                      </a:pPr>
                      <a:r>
                        <a:rPr lang="en-US" sz="1800" u="none" strike="noStrike" cap="none"/>
                        <a:t>invalid</a:t>
                      </a:r>
                      <a:endParaRPr sz="1800" b="0" i="0" u="none" strike="noStrike" cap="none">
                        <a:solidFill>
                          <a:srgbClr val="000000"/>
                        </a:solidFill>
                        <a:latin typeface="Calibri"/>
                        <a:ea typeface="Calibri"/>
                        <a:cs typeface="Calibri"/>
                        <a:sym typeface="Calibri"/>
                      </a:endParaRPr>
                    </a:p>
                  </a:txBody>
                  <a:tcPr marL="6975" marR="6975" marT="6350" marB="0" anchor="b"/>
                </a:tc>
                <a:extLst>
                  <a:ext uri="{0D108BD9-81ED-4DB2-BD59-A6C34878D82A}">
                    <a16:rowId xmlns:a16="http://schemas.microsoft.com/office/drawing/2014/main" val="10004"/>
                  </a:ext>
                </a:extLst>
              </a:tr>
              <a:tr h="184150">
                <a:tc>
                  <a:txBody>
                    <a:bodyPr/>
                    <a:lstStyle/>
                    <a:p>
                      <a:pPr marL="0" marR="0" lvl="0" indent="0" algn="l" rtl="0">
                        <a:spcBef>
                          <a:spcPts val="0"/>
                        </a:spcBef>
                        <a:spcAft>
                          <a:spcPts val="0"/>
                        </a:spcAft>
                        <a:buNone/>
                      </a:pPr>
                      <a:r>
                        <a:rPr lang="en-US" sz="1800" u="none" strike="noStrike" cap="none"/>
                        <a:t>jeruk</a:t>
                      </a:r>
                      <a:endParaRPr sz="1800" b="0" i="0" u="none" strike="noStrike" cap="none">
                        <a:solidFill>
                          <a:srgbClr val="000000"/>
                        </a:solidFill>
                        <a:latin typeface="Calibri"/>
                        <a:ea typeface="Calibri"/>
                        <a:cs typeface="Calibri"/>
                        <a:sym typeface="Calibri"/>
                      </a:endParaRPr>
                    </a:p>
                  </a:txBody>
                  <a:tcPr marL="6975" marR="6975" marT="6350" marB="0" anchor="b"/>
                </a:tc>
                <a:tc>
                  <a:txBody>
                    <a:bodyPr/>
                    <a:lstStyle/>
                    <a:p>
                      <a:pPr marL="0" marR="0" lvl="0" indent="0" algn="l" rtl="0">
                        <a:spcBef>
                          <a:spcPts val="0"/>
                        </a:spcBef>
                        <a:spcAft>
                          <a:spcPts val="0"/>
                        </a:spcAft>
                        <a:buNone/>
                      </a:pPr>
                      <a:r>
                        <a:rPr lang="en-US" sz="1800" u="none" strike="noStrike" cap="none"/>
                        <a:t>jeruk</a:t>
                      </a:r>
                      <a:endParaRPr sz="1800" b="0" i="0" u="none" strike="noStrike" cap="none">
                        <a:solidFill>
                          <a:srgbClr val="000000"/>
                        </a:solidFill>
                        <a:latin typeface="Calibri"/>
                        <a:ea typeface="Calibri"/>
                        <a:cs typeface="Calibri"/>
                        <a:sym typeface="Calibri"/>
                      </a:endParaRPr>
                    </a:p>
                  </a:txBody>
                  <a:tcPr marL="6975" marR="6975" marT="6350" marB="0" anchor="b"/>
                </a:tc>
                <a:tc>
                  <a:txBody>
                    <a:bodyPr/>
                    <a:lstStyle/>
                    <a:p>
                      <a:pPr marL="0" marR="0" lvl="0" indent="0" algn="l" rtl="0">
                        <a:spcBef>
                          <a:spcPts val="0"/>
                        </a:spcBef>
                        <a:spcAft>
                          <a:spcPts val="0"/>
                        </a:spcAft>
                        <a:buNone/>
                      </a:pPr>
                      <a:r>
                        <a:rPr lang="en-US" sz="1800" u="none" strike="noStrike" cap="none"/>
                        <a:t>valid</a:t>
                      </a:r>
                      <a:endParaRPr sz="1800" b="0" i="0" u="none" strike="noStrike" cap="none">
                        <a:solidFill>
                          <a:srgbClr val="000000"/>
                        </a:solidFill>
                        <a:latin typeface="Calibri"/>
                        <a:ea typeface="Calibri"/>
                        <a:cs typeface="Calibri"/>
                        <a:sym typeface="Calibri"/>
                      </a:endParaRPr>
                    </a:p>
                  </a:txBody>
                  <a:tcPr marL="6975" marR="6975" marT="6350" marB="0" anchor="b"/>
                </a:tc>
                <a:extLst>
                  <a:ext uri="{0D108BD9-81ED-4DB2-BD59-A6C34878D82A}">
                    <a16:rowId xmlns:a16="http://schemas.microsoft.com/office/drawing/2014/main" val="10005"/>
                  </a:ext>
                </a:extLst>
              </a:tr>
            </a:tbl>
          </a:graphicData>
        </a:graphic>
      </p:graphicFrame>
      <p:sp>
        <p:nvSpPr>
          <p:cNvPr id="255" name="Google Shape;255;p18"/>
          <p:cNvSpPr txBox="1"/>
          <p:nvPr/>
        </p:nvSpPr>
        <p:spPr>
          <a:xfrm>
            <a:off x="4121057" y="2303796"/>
            <a:ext cx="2730500" cy="653128"/>
          </a:xfrm>
          <a:prstGeom prst="rect">
            <a:avLst/>
          </a:prstGeom>
          <a:blipFill rotWithShape="1">
            <a:blip r:embed="rId3">
              <a:alphaModFix/>
            </a:blip>
            <a:stretch>
              <a:fillRect l="-20" t="-1" r="19" b="5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256" name="Google Shape;256;p18"/>
          <p:cNvSpPr txBox="1"/>
          <p:nvPr/>
        </p:nvSpPr>
        <p:spPr>
          <a:xfrm>
            <a:off x="4078531" y="2959877"/>
            <a:ext cx="2730500" cy="697050"/>
          </a:xfrm>
          <a:prstGeom prst="rect">
            <a:avLst/>
          </a:prstGeom>
          <a:blipFill rotWithShape="1">
            <a:blip r:embed="rId4">
              <a:alphaModFix/>
            </a:blip>
            <a:stretch>
              <a:fillRect l="-21" t="-19" r="20" b="8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257" name="Google Shape;257;p18"/>
          <p:cNvSpPr txBox="1"/>
          <p:nvPr/>
        </p:nvSpPr>
        <p:spPr>
          <a:xfrm>
            <a:off x="3770182" y="3649040"/>
            <a:ext cx="2730500" cy="400110"/>
          </a:xfrm>
          <a:prstGeom prst="rect">
            <a:avLst/>
          </a:prstGeom>
          <a:blipFill rotWithShape="1">
            <a:blip r:embed="rId5">
              <a:alphaModFix/>
            </a:blip>
            <a:stretch>
              <a:fillRect l="-7" t="-81" r="6" b="9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398462" y="581025"/>
            <a:ext cx="7573962" cy="614362"/>
          </a:xfrm>
          <a:prstGeom prst="rect">
            <a:avLst/>
          </a:prstGeom>
          <a:noFill/>
          <a:ln>
            <a:noFill/>
          </a:ln>
        </p:spPr>
        <p:txBody>
          <a:bodyPr spcFirstLastPara="1" wrap="square" lIns="91425" tIns="45700" rIns="91425" bIns="45700" anchor="ctr" anchorCtr="0">
            <a:normAutofit fontScale="90000"/>
          </a:bodyPr>
          <a:lstStyle/>
          <a:p>
            <a:pPr>
              <a:buSzPts val="2700"/>
            </a:pPr>
            <a:r>
              <a:rPr lang="en-US" sz="2400" b="1" dirty="0"/>
              <a:t>Ir. </a:t>
            </a:r>
            <a:r>
              <a:rPr lang="en-US" sz="2400" b="1" dirty="0" err="1"/>
              <a:t>Rahmad</a:t>
            </a:r>
            <a:r>
              <a:rPr lang="en-US" sz="2400" b="1" dirty="0"/>
              <a:t> Dawood, </a:t>
            </a:r>
            <a:r>
              <a:rPr lang="en-US" sz="2400" b="1" dirty="0" err="1"/>
              <a:t>S.Kom</a:t>
            </a:r>
            <a:r>
              <a:rPr lang="en-US" sz="2400" b="1" dirty="0"/>
              <a:t>., M.Sc., IPM, </a:t>
            </a:r>
            <a:r>
              <a:rPr lang="en-US" sz="2400" b="1" dirty="0" err="1"/>
              <a:t>ASEAN.Eng</a:t>
            </a:r>
            <a:r>
              <a:rPr lang="en-US" sz="2400" b="1" dirty="0"/>
              <a:t>.</a:t>
            </a:r>
            <a:endParaRPr sz="2800" b="1" dirty="0"/>
          </a:p>
        </p:txBody>
      </p:sp>
      <p:sp>
        <p:nvSpPr>
          <p:cNvPr id="97" name="Google Shape;97;p2"/>
          <p:cNvSpPr txBox="1">
            <a:spLocks noGrp="1"/>
          </p:cNvSpPr>
          <p:nvPr>
            <p:ph type="body" idx="1"/>
          </p:nvPr>
        </p:nvSpPr>
        <p:spPr>
          <a:xfrm>
            <a:off x="2844801" y="1262062"/>
            <a:ext cx="5484812" cy="2933700"/>
          </a:xfrm>
          <a:prstGeom prst="rect">
            <a:avLst/>
          </a:prstGeom>
          <a:noFill/>
          <a:ln>
            <a:noFill/>
          </a:ln>
        </p:spPr>
        <p:txBody>
          <a:bodyPr spcFirstLastPara="1" wrap="square" lIns="91425" tIns="45700" rIns="91425" bIns="45700" anchor="t" anchorCtr="0">
            <a:normAutofit/>
          </a:bodyPr>
          <a:lstStyle/>
          <a:p>
            <a:pPr marL="0" indent="0">
              <a:lnSpc>
                <a:spcPct val="70000"/>
              </a:lnSpc>
              <a:spcBef>
                <a:spcPts val="0"/>
              </a:spcBef>
              <a:buSzPts val="1000"/>
              <a:buNone/>
            </a:pPr>
            <a:r>
              <a:rPr lang="en-US" sz="1000" b="1" dirty="0" err="1"/>
              <a:t>Jabatan</a:t>
            </a:r>
            <a:r>
              <a:rPr lang="en-US" sz="1000" b="1" dirty="0"/>
              <a:t> </a:t>
            </a:r>
            <a:r>
              <a:rPr lang="en-US" sz="1000" b="1" dirty="0" err="1"/>
              <a:t>Akademik</a:t>
            </a:r>
            <a:r>
              <a:rPr lang="en-US" sz="1000" b="1" dirty="0"/>
              <a:t>: </a:t>
            </a:r>
            <a:r>
              <a:rPr lang="en-US" sz="1000" dirty="0" err="1"/>
              <a:t>Dosen</a:t>
            </a:r>
            <a:r>
              <a:rPr lang="en-US" sz="1000" dirty="0"/>
              <a:t> di </a:t>
            </a:r>
            <a:r>
              <a:rPr lang="en-US" sz="1000" dirty="0" err="1"/>
              <a:t>Jurusan</a:t>
            </a:r>
            <a:r>
              <a:rPr lang="en-US" sz="1000" dirty="0"/>
              <a:t> Teknik </a:t>
            </a:r>
            <a:r>
              <a:rPr lang="en-US" sz="1000" dirty="0" err="1"/>
              <a:t>Komputer</a:t>
            </a:r>
            <a:r>
              <a:rPr lang="en-US" sz="1000" dirty="0"/>
              <a:t>, Universitas Syiah Kuala</a:t>
            </a:r>
            <a:endParaRPr dirty="0"/>
          </a:p>
          <a:p>
            <a:pPr marL="0" indent="0">
              <a:lnSpc>
                <a:spcPct val="70000"/>
              </a:lnSpc>
              <a:spcBef>
                <a:spcPts val="700"/>
              </a:spcBef>
              <a:buSzPts val="1000"/>
              <a:buNone/>
            </a:pPr>
            <a:endParaRPr sz="1000" b="1" dirty="0"/>
          </a:p>
          <a:p>
            <a:pPr marL="0" indent="0">
              <a:lnSpc>
                <a:spcPct val="70000"/>
              </a:lnSpc>
              <a:spcBef>
                <a:spcPts val="700"/>
              </a:spcBef>
              <a:buSzPts val="1000"/>
              <a:buNone/>
            </a:pPr>
            <a:r>
              <a:rPr lang="en-US" sz="1000" b="1" dirty="0" err="1"/>
              <a:t>Latar</a:t>
            </a:r>
            <a:r>
              <a:rPr lang="en-US" sz="1000" b="1" dirty="0"/>
              <a:t> </a:t>
            </a:r>
            <a:r>
              <a:rPr lang="en-US" sz="1000" b="1" dirty="0" err="1"/>
              <a:t>Belakang</a:t>
            </a:r>
            <a:r>
              <a:rPr lang="en-US" sz="1000" b="1" dirty="0"/>
              <a:t> Pendidikan:</a:t>
            </a:r>
            <a:endParaRPr dirty="0"/>
          </a:p>
          <a:p>
            <a:pPr marL="0" indent="0">
              <a:lnSpc>
                <a:spcPct val="70000"/>
              </a:lnSpc>
              <a:spcBef>
                <a:spcPts val="700"/>
              </a:spcBef>
              <a:buSzPts val="1000"/>
            </a:pPr>
            <a:r>
              <a:rPr lang="en-US" sz="1000" dirty="0"/>
              <a:t>S1: Teknik </a:t>
            </a:r>
            <a:r>
              <a:rPr lang="en-US" sz="1000" dirty="0" err="1"/>
              <a:t>Komputer</a:t>
            </a:r>
            <a:r>
              <a:rPr lang="en-US" sz="1000" dirty="0"/>
              <a:t>, ITS, Surabaya, </a:t>
            </a:r>
            <a:r>
              <a:rPr lang="en-US" sz="1000" dirty="0" err="1"/>
              <a:t>Indonesai</a:t>
            </a:r>
            <a:endParaRPr dirty="0"/>
          </a:p>
          <a:p>
            <a:pPr marL="0" indent="0">
              <a:lnSpc>
                <a:spcPct val="70000"/>
              </a:lnSpc>
              <a:spcBef>
                <a:spcPts val="700"/>
              </a:spcBef>
              <a:buSzPts val="1000"/>
            </a:pPr>
            <a:r>
              <a:rPr lang="en-US" sz="1000" dirty="0"/>
              <a:t>S2: Computer Science, Columbia University, New York, USA</a:t>
            </a:r>
            <a:endParaRPr dirty="0"/>
          </a:p>
          <a:p>
            <a:pPr marL="0" indent="0">
              <a:lnSpc>
                <a:spcPct val="70000"/>
              </a:lnSpc>
              <a:spcBef>
                <a:spcPts val="700"/>
              </a:spcBef>
              <a:buSzPts val="1000"/>
              <a:buNone/>
            </a:pPr>
            <a:endParaRPr sz="1000" b="1" dirty="0"/>
          </a:p>
          <a:p>
            <a:pPr marL="0" indent="0">
              <a:lnSpc>
                <a:spcPct val="70000"/>
              </a:lnSpc>
              <a:spcBef>
                <a:spcPts val="700"/>
              </a:spcBef>
              <a:buSzPts val="1000"/>
              <a:buNone/>
            </a:pPr>
            <a:r>
              <a:rPr lang="en-US" sz="1000" b="1" dirty="0"/>
              <a:t>Riwayat/</a:t>
            </a:r>
            <a:r>
              <a:rPr lang="en-US" sz="1000" b="1" dirty="0" err="1"/>
              <a:t>Pengalaman</a:t>
            </a:r>
            <a:r>
              <a:rPr lang="en-US" sz="1000" b="1" dirty="0"/>
              <a:t> </a:t>
            </a:r>
            <a:r>
              <a:rPr lang="en-US" sz="1000" b="1" dirty="0" err="1"/>
              <a:t>Pekerjaan</a:t>
            </a:r>
            <a:r>
              <a:rPr lang="en-US" sz="1000" b="1" dirty="0"/>
              <a:t>:</a:t>
            </a:r>
            <a:endParaRPr dirty="0"/>
          </a:p>
          <a:p>
            <a:pPr marL="0" indent="0">
              <a:lnSpc>
                <a:spcPct val="70000"/>
              </a:lnSpc>
              <a:spcBef>
                <a:spcPts val="700"/>
              </a:spcBef>
              <a:buSzPts val="1000"/>
            </a:pPr>
            <a:r>
              <a:rPr lang="en-US" sz="1000" dirty="0"/>
              <a:t> </a:t>
            </a:r>
            <a:r>
              <a:rPr lang="en-US" sz="1000" dirty="0" err="1"/>
              <a:t>Dosen</a:t>
            </a:r>
            <a:r>
              <a:rPr lang="en-US" sz="1000" dirty="0"/>
              <a:t> Teknik </a:t>
            </a:r>
            <a:r>
              <a:rPr lang="en-US" sz="1000" dirty="0" err="1"/>
              <a:t>Komputer</a:t>
            </a:r>
            <a:r>
              <a:rPr lang="en-US" sz="1000" dirty="0"/>
              <a:t>, Universitas Syiah Kuala</a:t>
            </a:r>
            <a:endParaRPr dirty="0"/>
          </a:p>
          <a:p>
            <a:pPr marL="0" indent="0">
              <a:lnSpc>
                <a:spcPct val="70000"/>
              </a:lnSpc>
              <a:spcBef>
                <a:spcPts val="700"/>
              </a:spcBef>
              <a:buSzPts val="1000"/>
            </a:pPr>
            <a:r>
              <a:rPr lang="en-US" sz="1000" dirty="0"/>
              <a:t> </a:t>
            </a:r>
            <a:r>
              <a:rPr lang="en-US" sz="1000" dirty="0" err="1"/>
              <a:t>Dosen</a:t>
            </a:r>
            <a:r>
              <a:rPr lang="en-US" sz="1000" dirty="0"/>
              <a:t> Teknik </a:t>
            </a:r>
            <a:r>
              <a:rPr lang="en-US" sz="1000" dirty="0" err="1"/>
              <a:t>Elektro</a:t>
            </a:r>
            <a:r>
              <a:rPr lang="en-US" sz="1000" dirty="0"/>
              <a:t>, Universitas Syiah Kuala</a:t>
            </a:r>
          </a:p>
          <a:p>
            <a:pPr marL="0" indent="0">
              <a:lnSpc>
                <a:spcPct val="70000"/>
              </a:lnSpc>
              <a:spcBef>
                <a:spcPts val="700"/>
              </a:spcBef>
              <a:buSzPts val="1000"/>
            </a:pPr>
            <a:r>
              <a:rPr lang="en-US" sz="1000" dirty="0"/>
              <a:t> </a:t>
            </a:r>
            <a:r>
              <a:rPr lang="en-US" sz="1000" dirty="0" err="1"/>
              <a:t>Manajer</a:t>
            </a:r>
            <a:r>
              <a:rPr lang="en-US" sz="1000" dirty="0"/>
              <a:t> Pendidikan Tinggi, BRR NAD/</a:t>
            </a:r>
            <a:r>
              <a:rPr lang="en-US" sz="1000" dirty="0" err="1"/>
              <a:t>Nias</a:t>
            </a:r>
            <a:endParaRPr lang="en-US" sz="1000" dirty="0"/>
          </a:p>
          <a:p>
            <a:pPr marL="0" indent="0">
              <a:lnSpc>
                <a:spcPct val="70000"/>
              </a:lnSpc>
              <a:spcBef>
                <a:spcPts val="700"/>
              </a:spcBef>
              <a:buSzPts val="1000"/>
            </a:pPr>
            <a:r>
              <a:rPr lang="en-US" sz="1000" dirty="0"/>
              <a:t> Sr. Consultant, Context Integration</a:t>
            </a:r>
          </a:p>
          <a:p>
            <a:pPr marL="0" indent="0">
              <a:lnSpc>
                <a:spcPct val="70000"/>
              </a:lnSpc>
              <a:spcBef>
                <a:spcPts val="700"/>
              </a:spcBef>
              <a:buSzPts val="1000"/>
            </a:pPr>
            <a:r>
              <a:rPr lang="en-US" sz="1000" dirty="0"/>
              <a:t> </a:t>
            </a:r>
            <a:r>
              <a:rPr lang="en-US" sz="1000" dirty="0" err="1"/>
              <a:t>Direktur</a:t>
            </a:r>
            <a:r>
              <a:rPr lang="en-US" sz="1000" dirty="0"/>
              <a:t> PT. Mitra Sarana </a:t>
            </a:r>
            <a:r>
              <a:rPr lang="en-US" sz="1000" dirty="0" err="1"/>
              <a:t>Unggul</a:t>
            </a:r>
            <a:endParaRPr sz="1000" dirty="0"/>
          </a:p>
        </p:txBody>
      </p:sp>
      <p:sp>
        <p:nvSpPr>
          <p:cNvPr id="98" name="Google Shape;98;p2"/>
          <p:cNvSpPr txBox="1"/>
          <p:nvPr/>
        </p:nvSpPr>
        <p:spPr>
          <a:xfrm>
            <a:off x="814387" y="1268412"/>
            <a:ext cx="1408112" cy="1795462"/>
          </a:xfrm>
          <a:prstGeom prst="rect">
            <a:avLst/>
          </a:prstGeom>
          <a:solidFill>
            <a:schemeClr val="accent1"/>
          </a:solidFill>
          <a:ln w="12700" cap="flat" cmpd="sng">
            <a:solidFill>
              <a:srgbClr val="A2A2A2"/>
            </a:solidFill>
            <a:prstDash val="solid"/>
            <a:miter lim="800000"/>
            <a:headEnd type="none" w="sm" len="sm"/>
            <a:tailEnd type="none" w="sm" len="sm"/>
          </a:ln>
        </p:spPr>
        <p:txBody>
          <a:bodyPr spcFirstLastPara="1" wrap="square" lIns="91425" tIns="45700" rIns="91425" bIns="45700" anchor="ctr" anchorCtr="0">
            <a:noAutofit/>
          </a:bodyPr>
          <a:lstStyle/>
          <a:p>
            <a:pPr algn="ctr">
              <a:buSzPts val="1300"/>
            </a:pPr>
            <a:r>
              <a:rPr lang="en-US" sz="1300">
                <a:latin typeface="Corbel"/>
                <a:ea typeface="Corbel"/>
                <a:cs typeface="Corbel"/>
                <a:sym typeface="Corbel"/>
              </a:rPr>
              <a:t>Poto</a:t>
            </a:r>
            <a:br>
              <a:rPr lang="en-US" sz="1300">
                <a:latin typeface="Corbel"/>
                <a:ea typeface="Corbel"/>
                <a:cs typeface="Corbel"/>
                <a:sym typeface="Corbel"/>
              </a:rPr>
            </a:br>
            <a:r>
              <a:rPr lang="en-US" sz="1300">
                <a:latin typeface="Corbel"/>
                <a:ea typeface="Corbel"/>
                <a:cs typeface="Corbel"/>
                <a:sym typeface="Corbel"/>
              </a:rPr>
              <a:t>Pengajar</a:t>
            </a:r>
            <a:endParaRPr/>
          </a:p>
        </p:txBody>
      </p:sp>
      <p:sp>
        <p:nvSpPr>
          <p:cNvPr id="99" name="Google Shape;99;p2"/>
          <p:cNvSpPr txBox="1"/>
          <p:nvPr/>
        </p:nvSpPr>
        <p:spPr>
          <a:xfrm>
            <a:off x="374651" y="3290888"/>
            <a:ext cx="2271712" cy="1223962"/>
          </a:xfrm>
          <a:prstGeom prst="rect">
            <a:avLst/>
          </a:prstGeom>
          <a:noFill/>
          <a:ln>
            <a:noFill/>
          </a:ln>
        </p:spPr>
        <p:txBody>
          <a:bodyPr spcFirstLastPara="1" wrap="square" lIns="68475" tIns="34225" rIns="68475" bIns="34225" anchor="t" anchorCtr="0">
            <a:normAutofit/>
          </a:bodyPr>
          <a:lstStyle/>
          <a:p>
            <a:pPr algn="ctr">
              <a:lnSpc>
                <a:spcPct val="80000"/>
              </a:lnSpc>
              <a:buClr>
                <a:schemeClr val="dk1"/>
              </a:buClr>
              <a:buSzPts val="1100"/>
            </a:pPr>
            <a:r>
              <a:rPr lang="en-US" sz="1100" b="1" dirty="0" err="1">
                <a:solidFill>
                  <a:schemeClr val="dk1"/>
                </a:solidFill>
                <a:latin typeface="Corbel"/>
                <a:ea typeface="Corbel"/>
                <a:cs typeface="Corbel"/>
                <a:sym typeface="Corbel"/>
              </a:rPr>
              <a:t>Contak</a:t>
            </a:r>
            <a:r>
              <a:rPr lang="en-US" sz="1100" b="1" dirty="0">
                <a:solidFill>
                  <a:schemeClr val="dk1"/>
                </a:solidFill>
                <a:latin typeface="Corbel"/>
                <a:ea typeface="Corbel"/>
                <a:cs typeface="Corbel"/>
                <a:sym typeface="Corbel"/>
              </a:rPr>
              <a:t> </a:t>
            </a:r>
            <a:r>
              <a:rPr lang="en-US" sz="1100" b="1" dirty="0" err="1">
                <a:solidFill>
                  <a:schemeClr val="dk1"/>
                </a:solidFill>
                <a:latin typeface="Corbel"/>
                <a:ea typeface="Corbel"/>
                <a:cs typeface="Corbel"/>
                <a:sym typeface="Corbel"/>
              </a:rPr>
              <a:t>Pengajar</a:t>
            </a:r>
            <a:r>
              <a:rPr lang="en-US" sz="1100" b="1" dirty="0">
                <a:solidFill>
                  <a:schemeClr val="dk1"/>
                </a:solidFill>
                <a:latin typeface="Corbel"/>
                <a:ea typeface="Corbel"/>
                <a:cs typeface="Corbel"/>
                <a:sym typeface="Corbel"/>
              </a:rPr>
              <a:t>:</a:t>
            </a:r>
            <a:endParaRPr dirty="0"/>
          </a:p>
          <a:p>
            <a:pPr algn="ctr">
              <a:lnSpc>
                <a:spcPct val="80000"/>
              </a:lnSpc>
              <a:spcBef>
                <a:spcPts val="1000"/>
              </a:spcBef>
              <a:buClr>
                <a:schemeClr val="dk1"/>
              </a:buClr>
              <a:buSzPts val="1000"/>
            </a:pPr>
            <a:r>
              <a:rPr lang="en-US" sz="1000" dirty="0">
                <a:solidFill>
                  <a:schemeClr val="dk1"/>
                </a:solidFill>
                <a:latin typeface="Corbel"/>
                <a:ea typeface="Corbel"/>
                <a:cs typeface="Corbel"/>
                <a:sym typeface="Corbel"/>
              </a:rPr>
              <a:t>Email:</a:t>
            </a:r>
            <a:endParaRPr dirty="0"/>
          </a:p>
          <a:p>
            <a:pPr algn="ctr">
              <a:lnSpc>
                <a:spcPct val="80000"/>
              </a:lnSpc>
              <a:spcBef>
                <a:spcPts val="1000"/>
              </a:spcBef>
              <a:buClr>
                <a:schemeClr val="dk1"/>
              </a:buClr>
              <a:buSzPts val="1000"/>
            </a:pPr>
            <a:r>
              <a:rPr lang="en-US" sz="1000" dirty="0">
                <a:solidFill>
                  <a:schemeClr val="dk1"/>
                </a:solidFill>
                <a:latin typeface="Corbel"/>
                <a:ea typeface="Corbel"/>
                <a:cs typeface="Corbel"/>
                <a:sym typeface="Corbel"/>
                <a:hlinkClick r:id="rId3"/>
              </a:rPr>
              <a:t>rahmad.dawood@Unsyiah.ac.id</a:t>
            </a:r>
            <a:endParaRPr dirty="0"/>
          </a:p>
          <a:p>
            <a:pPr>
              <a:buSzPts val="1000"/>
            </a:pPr>
            <a:endParaRPr sz="1000" dirty="0">
              <a:solidFill>
                <a:schemeClr val="dk1"/>
              </a:solidFill>
              <a:latin typeface="Corbel"/>
              <a:ea typeface="Corbel"/>
              <a:cs typeface="Corbel"/>
              <a:sym typeface="Corbel"/>
            </a:endParaRPr>
          </a:p>
        </p:txBody>
      </p:sp>
      <p:sp>
        <p:nvSpPr>
          <p:cNvPr id="100" name="Google Shape;100;p2"/>
          <p:cNvSpPr txBox="1"/>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algn="r">
              <a:buSzPts val="1000"/>
            </a:pPr>
            <a:fld id="{00000000-1234-1234-1234-123412341234}" type="slidenum">
              <a:rPr lang="en-US" sz="1000"/>
              <a:pPr algn="r">
                <a:buSzPts val="1000"/>
              </a:pPr>
              <a:t>2</a:t>
            </a:fld>
            <a:endParaRPr sz="1000"/>
          </a:p>
        </p:txBody>
      </p:sp>
      <p:pic>
        <p:nvPicPr>
          <p:cNvPr id="3" name="Picture 2" descr="A person wearing glasses&#10;&#10;Description automatically generated with low confidence">
            <a:extLst>
              <a:ext uri="{FF2B5EF4-FFF2-40B4-BE49-F238E27FC236}">
                <a16:creationId xmlns:a16="http://schemas.microsoft.com/office/drawing/2014/main" id="{1A43E33B-251B-8147-83E6-79BEDCCD4DCD}"/>
              </a:ext>
            </a:extLst>
          </p:cNvPr>
          <p:cNvPicPr>
            <a:picLocks noChangeAspect="1"/>
          </p:cNvPicPr>
          <p:nvPr/>
        </p:nvPicPr>
        <p:blipFill>
          <a:blip r:embed="rId4"/>
          <a:stretch>
            <a:fillRect/>
          </a:stretch>
        </p:blipFill>
        <p:spPr>
          <a:xfrm>
            <a:off x="609600" y="1262062"/>
            <a:ext cx="1801812" cy="180181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19"/>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Confusion matrix</a:t>
            </a:r>
            <a:endParaRPr sz="2500" b="1" i="0" u="none" strike="noStrike" cap="none">
              <a:solidFill>
                <a:srgbClr val="0F3570"/>
              </a:solidFill>
              <a:latin typeface="Overlock"/>
              <a:ea typeface="Overlock"/>
              <a:cs typeface="Overlock"/>
              <a:sym typeface="Overlock"/>
            </a:endParaRPr>
          </a:p>
        </p:txBody>
      </p:sp>
      <p:sp>
        <p:nvSpPr>
          <p:cNvPr id="263" name="Google Shape;263;p19"/>
          <p:cNvSpPr txBox="1"/>
          <p:nvPr/>
        </p:nvSpPr>
        <p:spPr>
          <a:xfrm>
            <a:off x="234050" y="798360"/>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264" name="Google Shape;264;p19"/>
          <p:cNvSpPr txBox="1"/>
          <p:nvPr/>
        </p:nvSpPr>
        <p:spPr>
          <a:xfrm>
            <a:off x="655320" y="869950"/>
            <a:ext cx="8254500" cy="4241100"/>
          </a:xfrm>
          <a:prstGeom prst="rect">
            <a:avLst/>
          </a:prstGeom>
          <a:noFill/>
          <a:ln>
            <a:noFill/>
          </a:ln>
        </p:spPr>
        <p:txBody>
          <a:bodyPr spcFirstLastPara="1" wrap="square" lIns="91425" tIns="91425" rIns="91425" bIns="91425" anchor="t" anchorCtr="0">
            <a:spAutoFit/>
          </a:bodyPr>
          <a:lstStyle/>
          <a:p>
            <a:pPr marL="457200" marR="0" lvl="0" indent="-342900" algn="l" rtl="0">
              <a:lnSpc>
                <a:spcPct val="115000"/>
              </a:lnSpc>
              <a:spcBef>
                <a:spcPts val="100"/>
              </a:spcBef>
              <a:spcAft>
                <a:spcPts val="0"/>
              </a:spcAft>
              <a:buClr>
                <a:srgbClr val="0F3570"/>
              </a:buClr>
              <a:buSzPts val="1800"/>
              <a:buFont typeface="Overlock"/>
              <a:buChar char="-"/>
            </a:pPr>
            <a:r>
              <a:rPr lang="en-US" sz="1800" b="0" i="1" u="none" strike="noStrike" cap="none">
                <a:solidFill>
                  <a:srgbClr val="0F3570"/>
                </a:solidFill>
                <a:latin typeface="Overlock"/>
                <a:ea typeface="Overlock"/>
                <a:cs typeface="Overlock"/>
                <a:sym typeface="Overlock"/>
              </a:rPr>
              <a:t>Bukan metric, namun bermanfaat melihat </a:t>
            </a:r>
            <a:r>
              <a:rPr lang="en-US" sz="1800" b="1" i="1" u="none" strike="noStrike" cap="none">
                <a:solidFill>
                  <a:srgbClr val="0F3570"/>
                </a:solidFill>
                <a:latin typeface="Overlock"/>
                <a:ea typeface="Overlock"/>
                <a:cs typeface="Overlock"/>
                <a:sym typeface="Overlock"/>
              </a:rPr>
              <a:t>sebaran validitas percobaan.  </a:t>
            </a:r>
            <a:r>
              <a:rPr lang="en-US" sz="1800" b="0" i="1" u="none" strike="noStrike" cap="none">
                <a:solidFill>
                  <a:srgbClr val="0F3570"/>
                </a:solidFill>
                <a:latin typeface="Overlock"/>
                <a:ea typeface="Overlock"/>
                <a:cs typeface="Overlock"/>
                <a:sym typeface="Overlock"/>
              </a:rPr>
              <a:t>atau u</a:t>
            </a:r>
            <a:r>
              <a:rPr lang="en-US" sz="1800" i="1">
                <a:solidFill>
                  <a:srgbClr val="0F3570"/>
                </a:solidFill>
                <a:latin typeface="Overlock"/>
                <a:ea typeface="Overlock"/>
                <a:cs typeface="Overlock"/>
                <a:sym typeface="Overlock"/>
              </a:rPr>
              <a:t>ntuk </a:t>
            </a:r>
            <a:r>
              <a:rPr lang="en-US" sz="1800" b="0" i="1" u="none" strike="noStrike" cap="none">
                <a:solidFill>
                  <a:srgbClr val="0F3570"/>
                </a:solidFill>
                <a:latin typeface="Overlock"/>
                <a:ea typeface="Overlock"/>
                <a:cs typeface="Overlock"/>
                <a:sym typeface="Overlock"/>
              </a:rPr>
              <a:t>mengkuantifikasi biaya karena terjadinya kesalahan!</a:t>
            </a:r>
            <a:endParaRPr/>
          </a:p>
          <a:p>
            <a:pPr marL="457200" marR="0" lvl="0" indent="-342900" algn="l" rtl="0">
              <a:lnSpc>
                <a:spcPct val="115000"/>
              </a:lnSpc>
              <a:spcBef>
                <a:spcPts val="0"/>
              </a:spcBef>
              <a:spcAft>
                <a:spcPts val="0"/>
              </a:spcAft>
              <a:buClr>
                <a:srgbClr val="0F3570"/>
              </a:buClr>
              <a:buSzPts val="1800"/>
              <a:buFont typeface="Overlock"/>
              <a:buChar char="-"/>
            </a:pPr>
            <a:r>
              <a:rPr lang="en-US" sz="1800" b="0" i="1" u="none" strike="noStrike" cap="none">
                <a:solidFill>
                  <a:srgbClr val="0F3570"/>
                </a:solidFill>
                <a:latin typeface="Overlock"/>
                <a:ea typeface="Overlock"/>
                <a:cs typeface="Overlock"/>
                <a:sym typeface="Overlock"/>
              </a:rPr>
              <a:t>Berguna utk memahami perbedaan antar kelas (klasifikasi) </a:t>
            </a:r>
            <a:r>
              <a:rPr lang="en-US" sz="1800" b="1" i="1" u="none" strike="noStrike" cap="none">
                <a:solidFill>
                  <a:srgbClr val="0F3570"/>
                </a:solidFill>
                <a:latin typeface="Overlock"/>
                <a:ea typeface="Overlock"/>
                <a:cs typeface="Overlock"/>
                <a:sym typeface="Overlock"/>
              </a:rPr>
              <a:t> </a:t>
            </a:r>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r>
              <a:rPr lang="en-US" sz="1600" b="0" i="1" u="none" strike="noStrike" cap="none">
                <a:solidFill>
                  <a:srgbClr val="0F3570"/>
                </a:solidFill>
                <a:latin typeface="Overlock"/>
                <a:ea typeface="Overlock"/>
                <a:cs typeface="Overlock"/>
                <a:sym typeface="Overlock"/>
              </a:rPr>
              <a:t>Karakteristik: </a:t>
            </a:r>
            <a:endParaRPr/>
          </a:p>
          <a:p>
            <a:pPr marL="298450" marR="0" lvl="0" indent="-285750" algn="l" rtl="0">
              <a:lnSpc>
                <a:spcPct val="115000"/>
              </a:lnSpc>
              <a:spcBef>
                <a:spcPts val="100"/>
              </a:spcBef>
              <a:spcAft>
                <a:spcPts val="0"/>
              </a:spcAft>
              <a:buClr>
                <a:srgbClr val="000000"/>
              </a:buClr>
              <a:buSzPts val="1200"/>
              <a:buFont typeface="Arial"/>
              <a:buChar char="•"/>
            </a:pPr>
            <a:r>
              <a:rPr lang="en-US" sz="1600" b="0" i="1" u="none" strike="noStrike" cap="none">
                <a:solidFill>
                  <a:srgbClr val="0F3570"/>
                </a:solidFill>
                <a:latin typeface="Overlock"/>
                <a:ea typeface="Overlock"/>
                <a:cs typeface="Overlock"/>
                <a:sym typeface="Overlock"/>
              </a:rPr>
              <a:t>Ada sumbu data aktual dan sumbu data prediksi (gunakan konvensi)</a:t>
            </a:r>
            <a:endParaRPr/>
          </a:p>
          <a:p>
            <a:pPr marL="298450" marR="0" lvl="0" indent="-285750" algn="l" rtl="0">
              <a:lnSpc>
                <a:spcPct val="115000"/>
              </a:lnSpc>
              <a:spcBef>
                <a:spcPts val="100"/>
              </a:spcBef>
              <a:spcAft>
                <a:spcPts val="0"/>
              </a:spcAft>
              <a:buClr>
                <a:srgbClr val="000000"/>
              </a:buClr>
              <a:buSzPts val="1200"/>
              <a:buFont typeface="Arial"/>
              <a:buChar char="•"/>
            </a:pPr>
            <a:r>
              <a:rPr lang="en-US" sz="1600" b="0" i="1" u="none" strike="noStrike" cap="none">
                <a:solidFill>
                  <a:srgbClr val="0F3570"/>
                </a:solidFill>
                <a:latin typeface="Overlock"/>
                <a:ea typeface="Overlock"/>
                <a:cs typeface="Overlock"/>
                <a:sym typeface="Overlock"/>
              </a:rPr>
              <a:t>Setiap kelas terpetakan satu sama lainnya</a:t>
            </a:r>
            <a:endParaRPr/>
          </a:p>
          <a:p>
            <a:pPr marL="298450" marR="0" lvl="0" indent="-285750" algn="l" rtl="0">
              <a:lnSpc>
                <a:spcPct val="115000"/>
              </a:lnSpc>
              <a:spcBef>
                <a:spcPts val="100"/>
              </a:spcBef>
              <a:spcAft>
                <a:spcPts val="0"/>
              </a:spcAft>
              <a:buClr>
                <a:srgbClr val="000000"/>
              </a:buClr>
              <a:buSzPts val="1200"/>
              <a:buFont typeface="Arial"/>
              <a:buChar char="•"/>
            </a:pPr>
            <a:r>
              <a:rPr lang="en-US" sz="1600" b="0" i="1" u="none" strike="noStrike" cap="none">
                <a:solidFill>
                  <a:srgbClr val="0F3570"/>
                </a:solidFill>
                <a:latin typeface="Overlock"/>
                <a:ea typeface="Overlock"/>
                <a:cs typeface="Overlock"/>
                <a:sym typeface="Overlock"/>
              </a:rPr>
              <a:t>Percobaan valid berada pada diagonal utama </a:t>
            </a:r>
            <a:endParaRPr/>
          </a:p>
          <a:p>
            <a:pPr marL="298450" marR="0" lvl="0" indent="-285750" algn="l" rtl="0">
              <a:lnSpc>
                <a:spcPct val="115000"/>
              </a:lnSpc>
              <a:spcBef>
                <a:spcPts val="100"/>
              </a:spcBef>
              <a:spcAft>
                <a:spcPts val="0"/>
              </a:spcAft>
              <a:buClr>
                <a:srgbClr val="000000"/>
              </a:buClr>
              <a:buSzPts val="1200"/>
              <a:buFont typeface="Arial"/>
              <a:buChar char="•"/>
            </a:pPr>
            <a:r>
              <a:rPr lang="en-US" sz="1600" b="0" i="1" u="none" strike="noStrike" cap="none">
                <a:solidFill>
                  <a:srgbClr val="0F3570"/>
                </a:solidFill>
                <a:latin typeface="Overlock"/>
                <a:ea typeface="Overlock"/>
                <a:cs typeface="Overlock"/>
                <a:sym typeface="Overlock"/>
              </a:rPr>
              <a:t>Matriks berbentuk bujur sangkar</a:t>
            </a:r>
            <a:endParaRPr sz="1600" b="0" i="1" u="none" strike="noStrike" cap="none">
              <a:solidFill>
                <a:srgbClr val="0F3570"/>
              </a:solidFill>
              <a:latin typeface="Overlock"/>
              <a:ea typeface="Overlock"/>
              <a:cs typeface="Overlock"/>
              <a:sym typeface="Overlock"/>
            </a:endParaRPr>
          </a:p>
        </p:txBody>
      </p:sp>
      <p:pic>
        <p:nvPicPr>
          <p:cNvPr id="265" name="Google Shape;265;p19"/>
          <p:cNvPicPr preferRelativeResize="0"/>
          <p:nvPr/>
        </p:nvPicPr>
        <p:blipFill rotWithShape="1">
          <a:blip r:embed="rId3">
            <a:alphaModFix/>
          </a:blip>
          <a:srcRect/>
          <a:stretch/>
        </p:blipFill>
        <p:spPr>
          <a:xfrm>
            <a:off x="3830955" y="1975485"/>
            <a:ext cx="4423410" cy="177355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0"/>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Confusion matrix</a:t>
            </a:r>
            <a:endParaRPr sz="2500" b="1" i="0" u="none" strike="noStrike" cap="none">
              <a:solidFill>
                <a:srgbClr val="0F3570"/>
              </a:solidFill>
              <a:latin typeface="Overlock"/>
              <a:ea typeface="Overlock"/>
              <a:cs typeface="Overlock"/>
              <a:sym typeface="Overlock"/>
            </a:endParaRPr>
          </a:p>
        </p:txBody>
      </p:sp>
      <p:sp>
        <p:nvSpPr>
          <p:cNvPr id="271" name="Google Shape;271;p20"/>
          <p:cNvSpPr txBox="1"/>
          <p:nvPr/>
        </p:nvSpPr>
        <p:spPr>
          <a:xfrm>
            <a:off x="234050" y="798360"/>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272" name="Google Shape;272;p20"/>
          <p:cNvSpPr txBox="1"/>
          <p:nvPr/>
        </p:nvSpPr>
        <p:spPr>
          <a:xfrm>
            <a:off x="106150" y="870001"/>
            <a:ext cx="8803800" cy="3804088"/>
          </a:xfrm>
          <a:prstGeom prst="rect">
            <a:avLst/>
          </a:prstGeom>
          <a:noFill/>
          <a:ln>
            <a:noFill/>
          </a:ln>
        </p:spPr>
        <p:txBody>
          <a:bodyPr spcFirstLastPara="1" wrap="square" lIns="91425" tIns="91425" rIns="91425" bIns="91425" anchor="t" anchorCtr="0">
            <a:spAutoFit/>
          </a:bodyPr>
          <a:lstStyle/>
          <a:p>
            <a:pPr marL="12700" marR="0" lvl="0" indent="0" algn="l" rtl="0">
              <a:lnSpc>
                <a:spcPct val="115000"/>
              </a:lnSpc>
              <a:spcBef>
                <a:spcPts val="10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r>
              <a:rPr lang="en-US" sz="1800" b="0" i="0" u="none" strike="noStrike" cap="none">
                <a:solidFill>
                  <a:srgbClr val="000000"/>
                </a:solidFill>
                <a:latin typeface="Overlock"/>
                <a:ea typeface="Overlock"/>
                <a:cs typeface="Overlock"/>
                <a:sym typeface="Overlock"/>
              </a:rPr>
              <a:t>Pada area kotak merah: </a:t>
            </a:r>
            <a:endParaRPr/>
          </a:p>
          <a:p>
            <a:pPr marL="12700" marR="0" lvl="0" indent="0" algn="l" rtl="0">
              <a:lnSpc>
                <a:spcPct val="115000"/>
              </a:lnSpc>
              <a:spcBef>
                <a:spcPts val="100"/>
              </a:spcBef>
              <a:spcAft>
                <a:spcPts val="0"/>
              </a:spcAft>
              <a:buClr>
                <a:srgbClr val="000000"/>
              </a:buClr>
              <a:buSzPts val="1200"/>
              <a:buFont typeface="Arial"/>
              <a:buNone/>
            </a:pPr>
            <a:r>
              <a:rPr lang="en-US" sz="1800" b="0" i="0" u="none" strike="noStrike" cap="none">
                <a:solidFill>
                  <a:srgbClr val="000000"/>
                </a:solidFill>
                <a:latin typeface="Overlock"/>
                <a:ea typeface="Overlock"/>
                <a:cs typeface="Overlock"/>
                <a:sym typeface="Overlock"/>
              </a:rPr>
              <a:t>terdapat 25 mangga yang di uji, dengan 19 mangga dikenali sebagai mangga (valid), 3 mangga dikenali sebagai apel 9(invalid), 2 mangga dikenali sebagai jambu (invalid), dan 1 mangga dikenali sebagai pear (invalid)</a:t>
            </a:r>
            <a:endParaRPr/>
          </a:p>
        </p:txBody>
      </p:sp>
      <p:pic>
        <p:nvPicPr>
          <p:cNvPr id="273" name="Google Shape;273;p20"/>
          <p:cNvPicPr preferRelativeResize="0"/>
          <p:nvPr/>
        </p:nvPicPr>
        <p:blipFill rotWithShape="1">
          <a:blip r:embed="rId3">
            <a:alphaModFix/>
          </a:blip>
          <a:srcRect/>
          <a:stretch/>
        </p:blipFill>
        <p:spPr>
          <a:xfrm>
            <a:off x="1818167" y="904103"/>
            <a:ext cx="5832700" cy="236009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1"/>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Confusion matrix</a:t>
            </a:r>
            <a:endParaRPr sz="2500" b="1" i="0" u="none" strike="noStrike" cap="none">
              <a:solidFill>
                <a:srgbClr val="0F3570"/>
              </a:solidFill>
              <a:latin typeface="Overlock"/>
              <a:ea typeface="Overlock"/>
              <a:cs typeface="Overlock"/>
              <a:sym typeface="Overlock"/>
            </a:endParaRPr>
          </a:p>
        </p:txBody>
      </p:sp>
      <p:sp>
        <p:nvSpPr>
          <p:cNvPr id="279" name="Google Shape;279;p21"/>
          <p:cNvSpPr txBox="1"/>
          <p:nvPr/>
        </p:nvSpPr>
        <p:spPr>
          <a:xfrm>
            <a:off x="234050" y="798360"/>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280" name="Google Shape;280;p21"/>
          <p:cNvSpPr txBox="1"/>
          <p:nvPr/>
        </p:nvSpPr>
        <p:spPr>
          <a:xfrm>
            <a:off x="106150" y="870001"/>
            <a:ext cx="8803800" cy="3498363"/>
          </a:xfrm>
          <a:prstGeom prst="rect">
            <a:avLst/>
          </a:prstGeom>
          <a:noFill/>
          <a:ln>
            <a:noFill/>
          </a:ln>
        </p:spPr>
        <p:txBody>
          <a:bodyPr spcFirstLastPara="1" wrap="square" lIns="91425" tIns="91425" rIns="91425" bIns="91425" anchor="t" anchorCtr="0">
            <a:spAutoFit/>
          </a:bodyPr>
          <a:lstStyle/>
          <a:p>
            <a:pPr marL="12700" marR="0" lvl="0" indent="0" algn="l" rtl="0">
              <a:lnSpc>
                <a:spcPct val="115000"/>
              </a:lnSpc>
              <a:spcBef>
                <a:spcPts val="10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r>
              <a:rPr lang="en-US" sz="1800" b="0" i="0" u="none" strike="noStrike" cap="none">
                <a:solidFill>
                  <a:srgbClr val="000000"/>
                </a:solidFill>
                <a:latin typeface="Overlock"/>
                <a:ea typeface="Overlock"/>
                <a:cs typeface="Overlock"/>
                <a:sym typeface="Overlock"/>
              </a:rPr>
              <a:t>Akurasi untuk pengujian kelas mangga adalah : 19/25 x 100% = 76%</a:t>
            </a:r>
            <a:endParaRPr/>
          </a:p>
          <a:p>
            <a:pPr marL="12700" marR="0" lvl="0" indent="0" algn="l" rtl="0">
              <a:lnSpc>
                <a:spcPct val="115000"/>
              </a:lnSpc>
              <a:spcBef>
                <a:spcPts val="100"/>
              </a:spcBef>
              <a:spcAft>
                <a:spcPts val="0"/>
              </a:spcAft>
              <a:buClr>
                <a:srgbClr val="000000"/>
              </a:buClr>
              <a:buSzPts val="1200"/>
              <a:buFont typeface="Arial"/>
              <a:buNone/>
            </a:pPr>
            <a:r>
              <a:rPr lang="en-US" sz="1800" b="0" i="0" u="none" strike="noStrike" cap="none">
                <a:solidFill>
                  <a:srgbClr val="000000"/>
                </a:solidFill>
                <a:latin typeface="Overlock"/>
                <a:ea typeface="Overlock"/>
                <a:cs typeface="Overlock"/>
                <a:sym typeface="Overlock"/>
              </a:rPr>
              <a:t>Sedangkan akurasi total pengujian adalah : (19+22+21+23)/(25+25+25+25) x 100% = 85%</a:t>
            </a:r>
            <a:endParaRPr/>
          </a:p>
          <a:p>
            <a:pPr marL="12700" marR="0" lvl="0" indent="0" algn="l" rtl="0">
              <a:lnSpc>
                <a:spcPct val="115000"/>
              </a:lnSpc>
              <a:spcBef>
                <a:spcPts val="100"/>
              </a:spcBef>
              <a:spcAft>
                <a:spcPts val="0"/>
              </a:spcAft>
              <a:buClr>
                <a:srgbClr val="000000"/>
              </a:buClr>
              <a:buSzPts val="1200"/>
              <a:buFont typeface="Arial"/>
              <a:buNone/>
            </a:pPr>
            <a:r>
              <a:rPr lang="en-US" sz="1800" b="0" i="0" u="none" strike="noStrike" cap="none">
                <a:solidFill>
                  <a:srgbClr val="000000"/>
                </a:solidFill>
                <a:latin typeface="Overlock"/>
                <a:ea typeface="Overlock"/>
                <a:cs typeface="Overlock"/>
                <a:sym typeface="Overlock"/>
              </a:rPr>
              <a:t> </a:t>
            </a:r>
            <a:endParaRPr/>
          </a:p>
        </p:txBody>
      </p:sp>
      <p:pic>
        <p:nvPicPr>
          <p:cNvPr id="281" name="Google Shape;281;p21"/>
          <p:cNvPicPr preferRelativeResize="0"/>
          <p:nvPr/>
        </p:nvPicPr>
        <p:blipFill rotWithShape="1">
          <a:blip r:embed="rId3">
            <a:alphaModFix/>
          </a:blip>
          <a:srcRect/>
          <a:stretch/>
        </p:blipFill>
        <p:spPr>
          <a:xfrm>
            <a:off x="1818167" y="904103"/>
            <a:ext cx="5832700" cy="236009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2"/>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Visualisasi confusion matrix</a:t>
            </a:r>
            <a:endParaRPr sz="2500" b="1" i="0" u="none" strike="noStrike" cap="none">
              <a:solidFill>
                <a:srgbClr val="0F3570"/>
              </a:solidFill>
              <a:latin typeface="Overlock"/>
              <a:ea typeface="Overlock"/>
              <a:cs typeface="Overlock"/>
              <a:sym typeface="Overlock"/>
            </a:endParaRPr>
          </a:p>
        </p:txBody>
      </p:sp>
      <p:sp>
        <p:nvSpPr>
          <p:cNvPr id="287" name="Google Shape;287;p22"/>
          <p:cNvSpPr txBox="1"/>
          <p:nvPr/>
        </p:nvSpPr>
        <p:spPr>
          <a:xfrm>
            <a:off x="234050" y="798360"/>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288" name="Google Shape;288;p22"/>
          <p:cNvSpPr txBox="1"/>
          <p:nvPr/>
        </p:nvSpPr>
        <p:spPr>
          <a:xfrm>
            <a:off x="106150" y="870001"/>
            <a:ext cx="4003837" cy="2797146"/>
          </a:xfrm>
          <a:prstGeom prst="rect">
            <a:avLst/>
          </a:prstGeom>
          <a:noFill/>
          <a:ln>
            <a:noFill/>
          </a:ln>
        </p:spPr>
        <p:txBody>
          <a:bodyPr spcFirstLastPara="1" wrap="square" lIns="91425" tIns="91425" rIns="91425" bIns="91425" anchor="t" anchorCtr="0">
            <a:spAutoFit/>
          </a:bodyPr>
          <a:lstStyle/>
          <a:p>
            <a:pPr marL="12700" marR="0" lvl="0" indent="0" algn="l" rtl="0">
              <a:lnSpc>
                <a:spcPct val="115000"/>
              </a:lnSpc>
              <a:spcBef>
                <a:spcPts val="10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0" u="none" strike="noStrike" cap="none">
                <a:solidFill>
                  <a:srgbClr val="000000"/>
                </a:solidFill>
                <a:latin typeface="Overlock"/>
                <a:ea typeface="Overlock"/>
                <a:cs typeface="Overlock"/>
                <a:sym typeface="Overlock"/>
              </a:rPr>
              <a:t>Representasi dengan heat map lebih baik. </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0" u="none" strike="noStrike" cap="none">
                <a:solidFill>
                  <a:srgbClr val="000000"/>
                </a:solidFill>
                <a:latin typeface="Overlock"/>
                <a:ea typeface="Overlock"/>
                <a:cs typeface="Overlock"/>
                <a:sym typeface="Overlock"/>
              </a:rPr>
              <a:t>Contoh di samping adalah confusion matrix pada suatu percobaan di epoch 1. </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0" u="none" strike="noStrike" cap="none">
                <a:solidFill>
                  <a:srgbClr val="000000"/>
                </a:solidFill>
                <a:latin typeface="Overlock"/>
                <a:ea typeface="Overlock"/>
                <a:cs typeface="Overlock"/>
                <a:sym typeface="Overlock"/>
              </a:rPr>
              <a:t>Berapa jumlah kelasnya?</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0" u="none" strike="noStrike" cap="none">
                <a:solidFill>
                  <a:srgbClr val="000000"/>
                </a:solidFill>
                <a:latin typeface="Overlock"/>
                <a:ea typeface="Overlock"/>
                <a:cs typeface="Overlock"/>
                <a:sym typeface="Overlock"/>
              </a:rPr>
              <a:t>Jumlah data uji tiap kelas? </a:t>
            </a:r>
            <a:endParaRPr/>
          </a:p>
        </p:txBody>
      </p:sp>
      <p:pic>
        <p:nvPicPr>
          <p:cNvPr id="289" name="Google Shape;289;p22"/>
          <p:cNvPicPr preferRelativeResize="0"/>
          <p:nvPr/>
        </p:nvPicPr>
        <p:blipFill rotWithShape="1">
          <a:blip r:embed="rId3">
            <a:alphaModFix/>
          </a:blip>
          <a:srcRect/>
          <a:stretch/>
        </p:blipFill>
        <p:spPr>
          <a:xfrm>
            <a:off x="4333549" y="1048380"/>
            <a:ext cx="4162324" cy="351544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3"/>
          <p:cNvSpPr txBox="1"/>
          <p:nvPr/>
        </p:nvSpPr>
        <p:spPr>
          <a:xfrm>
            <a:off x="127750" y="479025"/>
            <a:ext cx="5479800" cy="56578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Pertanyaan Umum: Metrik Terbaik ?</a:t>
            </a:r>
            <a:endParaRPr/>
          </a:p>
        </p:txBody>
      </p:sp>
      <p:sp>
        <p:nvSpPr>
          <p:cNvPr id="295" name="Google Shape;295;p23"/>
          <p:cNvSpPr txBox="1"/>
          <p:nvPr/>
        </p:nvSpPr>
        <p:spPr>
          <a:xfrm>
            <a:off x="388620" y="1000125"/>
            <a:ext cx="4635600" cy="3992100"/>
          </a:xfrm>
          <a:prstGeom prst="rect">
            <a:avLst/>
          </a:prstGeom>
          <a:noFill/>
          <a:ln>
            <a:noFill/>
          </a:ln>
        </p:spPr>
        <p:txBody>
          <a:bodyPr spcFirstLastPara="1" wrap="square" lIns="91425" tIns="91425" rIns="91425" bIns="91425" anchor="t" anchorCtr="0">
            <a:spAutoFit/>
          </a:bodyPr>
          <a:lstStyle/>
          <a:p>
            <a:pPr marL="12700" marR="0" lvl="0" indent="0" algn="l" rtl="0">
              <a:lnSpc>
                <a:spcPct val="115000"/>
              </a:lnSpc>
              <a:spcBef>
                <a:spcPts val="100"/>
              </a:spcBef>
              <a:spcAft>
                <a:spcPts val="0"/>
              </a:spcAft>
              <a:buClr>
                <a:srgbClr val="000000"/>
              </a:buClr>
              <a:buSzPts val="1200"/>
              <a:buFont typeface="Arial"/>
              <a:buNone/>
            </a:pPr>
            <a:r>
              <a:rPr lang="en-US" sz="1800" b="0" i="0" u="none" strike="noStrike" cap="none">
                <a:solidFill>
                  <a:srgbClr val="000000"/>
                </a:solidFill>
                <a:latin typeface="Overlock"/>
                <a:ea typeface="Overlock"/>
                <a:cs typeface="Overlock"/>
                <a:sym typeface="Overlock"/>
              </a:rPr>
              <a:t>Jawab: Tergantung pada tujuan bisnis. lihat contoh ilustrasi brkt</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0" u="none" strike="noStrike" cap="none">
                <a:solidFill>
                  <a:srgbClr val="000000"/>
                </a:solidFill>
                <a:latin typeface="Overlock"/>
                <a:ea typeface="Overlock"/>
                <a:cs typeface="Overlock"/>
                <a:sym typeface="Overlock"/>
              </a:rPr>
              <a:t>Filter Spam  (kelas positif: spam). Optimasi pada presisi atau spesifisitas dimana lebih baik false negatif (spam masuk inbox)  drpd false positif (non-spam masuk junk/folder spam)</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0" u="none" strike="noStrike" cap="none">
                <a:solidFill>
                  <a:srgbClr val="000000"/>
                </a:solidFill>
                <a:latin typeface="Overlock"/>
                <a:ea typeface="Overlock"/>
                <a:cs typeface="Overlock"/>
                <a:sym typeface="Overlock"/>
              </a:rPr>
              <a:t>Detektor Transaksi Fraud  (kelas positif: fraud). Optimasi pada sensitifitas krn false positif (transaksi normal ditandai fraud) lebih dapat diterima drpd false negatif (transaksi fraud tidak terdeteksi</a:t>
            </a:r>
            <a:endParaRPr/>
          </a:p>
        </p:txBody>
      </p:sp>
      <p:pic>
        <p:nvPicPr>
          <p:cNvPr id="296" name="Google Shape;296;p23" descr="Screenshot (388)"/>
          <p:cNvPicPr preferRelativeResize="0"/>
          <p:nvPr/>
        </p:nvPicPr>
        <p:blipFill rotWithShape="1">
          <a:blip r:embed="rId3">
            <a:alphaModFix/>
          </a:blip>
          <a:srcRect/>
          <a:stretch/>
        </p:blipFill>
        <p:spPr>
          <a:xfrm>
            <a:off x="5100320" y="1501140"/>
            <a:ext cx="3863340" cy="217360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4"/>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Binary Classification</a:t>
            </a:r>
            <a:endParaRPr sz="2500" b="1" i="0" u="none" strike="noStrike" cap="none">
              <a:solidFill>
                <a:srgbClr val="0F3570"/>
              </a:solidFill>
              <a:latin typeface="Overlock"/>
              <a:ea typeface="Overlock"/>
              <a:cs typeface="Overlock"/>
              <a:sym typeface="Overlock"/>
            </a:endParaRPr>
          </a:p>
        </p:txBody>
      </p:sp>
      <p:sp>
        <p:nvSpPr>
          <p:cNvPr id="302" name="Google Shape;302;p24"/>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303" name="Google Shape;303;p24"/>
          <p:cNvSpPr txBox="1"/>
          <p:nvPr/>
        </p:nvSpPr>
        <p:spPr>
          <a:xfrm>
            <a:off x="106150" y="863930"/>
            <a:ext cx="8803800" cy="4116000"/>
          </a:xfrm>
          <a:prstGeom prst="rect">
            <a:avLst/>
          </a:prstGeom>
          <a:noFill/>
          <a:ln>
            <a:noFill/>
          </a:ln>
        </p:spPr>
        <p:txBody>
          <a:bodyPr spcFirstLastPara="1" wrap="square" lIns="91425" tIns="91425" rIns="91425" bIns="91425" anchor="t" anchorCtr="0">
            <a:spAutoFit/>
          </a:bodyPr>
          <a:lstStyle/>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Hanya ada kelas: 0 atau 1, valid atau invalid, true atau false, positif atau negatif, bagus atau tidak bagus, cantik atau tidak cantik, re</a:t>
            </a:r>
            <a:r>
              <a:rPr lang="en-US" sz="1800" i="1">
                <a:solidFill>
                  <a:srgbClr val="0F3570"/>
                </a:solidFill>
                <a:latin typeface="Overlock"/>
                <a:ea typeface="Overlock"/>
                <a:cs typeface="Overlock"/>
                <a:sym typeface="Overlock"/>
              </a:rPr>
              <a:t>c</a:t>
            </a:r>
            <a:r>
              <a:rPr lang="en-US" sz="1800" b="0" i="1" u="none" strike="noStrike" cap="none">
                <a:solidFill>
                  <a:srgbClr val="0F3570"/>
                </a:solidFill>
                <a:latin typeface="Overlock"/>
                <a:ea typeface="Overlock"/>
                <a:cs typeface="Overlock"/>
                <a:sym typeface="Overlock"/>
              </a:rPr>
              <a:t>omm</a:t>
            </a:r>
            <a:r>
              <a:rPr lang="en-US" sz="1800" i="1">
                <a:solidFill>
                  <a:srgbClr val="0F3570"/>
                </a:solidFill>
                <a:latin typeface="Overlock"/>
                <a:ea typeface="Overlock"/>
                <a:cs typeface="Overlock"/>
                <a:sym typeface="Overlock"/>
              </a:rPr>
              <a:t>e</a:t>
            </a:r>
            <a:r>
              <a:rPr lang="en-US" sz="1800" b="0" i="1" u="none" strike="noStrike" cap="none">
                <a:solidFill>
                  <a:srgbClr val="0F3570"/>
                </a:solidFill>
                <a:latin typeface="Overlock"/>
                <a:ea typeface="Overlock"/>
                <a:cs typeface="Overlock"/>
                <a:sym typeface="Overlock"/>
              </a:rPr>
              <a:t>nded atau tidak, lulus atau tidak, spam atau bukan spam, hoax atau fakta, dsb. </a:t>
            </a:r>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Bentuk yang paling umum: satu kelas dinyatakan sebagai kelas </a:t>
            </a:r>
            <a:r>
              <a:rPr lang="en-US" sz="1800" b="1" i="1" u="none" strike="noStrike" cap="none">
                <a:solidFill>
                  <a:srgbClr val="0F3570"/>
                </a:solidFill>
                <a:latin typeface="Overlock"/>
                <a:ea typeface="Overlock"/>
                <a:cs typeface="Overlock"/>
                <a:sym typeface="Overlock"/>
              </a:rPr>
              <a:t>positif</a:t>
            </a:r>
            <a:r>
              <a:rPr lang="en-US" sz="1800" b="0" i="1" u="none" strike="noStrike" cap="none">
                <a:solidFill>
                  <a:srgbClr val="0F3570"/>
                </a:solidFill>
                <a:latin typeface="Overlock"/>
                <a:ea typeface="Overlock"/>
                <a:cs typeface="Overlock"/>
                <a:sym typeface="Overlock"/>
              </a:rPr>
              <a:t>  (menjadi fokus dalam klasifikasi), dan satu kelas lainnya dinyatakan sebagai kelas </a:t>
            </a:r>
            <a:r>
              <a:rPr lang="en-US" sz="1800" b="1" i="1" u="none" strike="noStrike" cap="none">
                <a:solidFill>
                  <a:srgbClr val="0F3570"/>
                </a:solidFill>
                <a:latin typeface="Overlock"/>
                <a:ea typeface="Overlock"/>
                <a:cs typeface="Overlock"/>
                <a:sym typeface="Overlock"/>
              </a:rPr>
              <a:t>negatif</a:t>
            </a:r>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r>
              <a:rPr lang="en-US" sz="1800" b="0" i="1" u="none" strike="noStrike" cap="none">
                <a:solidFill>
                  <a:srgbClr val="0F3570"/>
                </a:solidFill>
                <a:latin typeface="Overlock"/>
                <a:ea typeface="Overlock"/>
                <a:cs typeface="Overlock"/>
                <a:sym typeface="Overlock"/>
              </a:rPr>
              <a:t>Contoh dalam dunia medis : sampel cairan mukus yang mengandung virus  Covid-19 dinyatakan sebagai kelas positif dan sampel yang tidak mengandung virus dinyatakan sebagai kelas negatif</a:t>
            </a:r>
            <a:endParaRPr/>
          </a:p>
          <a:p>
            <a:pPr marL="0" marR="0" lvl="0" indent="0" algn="l" rtl="0">
              <a:lnSpc>
                <a:spcPct val="100000"/>
              </a:lnSpc>
              <a:spcBef>
                <a:spcPts val="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r>
              <a:rPr lang="en-US" sz="1800" b="0" i="1" u="none" strike="noStrike" cap="none">
                <a:solidFill>
                  <a:srgbClr val="0F3570"/>
                </a:solidFill>
                <a:latin typeface="Overlock"/>
                <a:ea typeface="Overlock"/>
                <a:cs typeface="Overlock"/>
                <a:sym typeface="Overlock"/>
              </a:rPr>
              <a:t>Contoh dalam kebencanaan : gempa yang mengakibatkan tsunami sebagai kelas positif dan yang tidak mengakibatkan tsunami sebagai kelas negatif</a:t>
            </a:r>
            <a:endParaRPr/>
          </a:p>
          <a:p>
            <a:pPr marL="0" marR="0" lvl="0" indent="0" algn="l" rtl="0">
              <a:lnSpc>
                <a:spcPct val="100000"/>
              </a:lnSpc>
              <a:spcBef>
                <a:spcPts val="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25"/>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Keterbatasan akurasi</a:t>
            </a:r>
            <a:endParaRPr sz="2500" b="1" i="0" u="none" strike="noStrike" cap="none">
              <a:solidFill>
                <a:srgbClr val="0F3570"/>
              </a:solidFill>
              <a:latin typeface="Overlock"/>
              <a:ea typeface="Overlock"/>
              <a:cs typeface="Overlock"/>
              <a:sym typeface="Overlock"/>
            </a:endParaRPr>
          </a:p>
        </p:txBody>
      </p:sp>
      <p:sp>
        <p:nvSpPr>
          <p:cNvPr id="309" name="Google Shape;309;p25"/>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310" name="Google Shape;310;p25"/>
          <p:cNvSpPr txBox="1"/>
          <p:nvPr/>
        </p:nvSpPr>
        <p:spPr>
          <a:xfrm>
            <a:off x="106150" y="863930"/>
            <a:ext cx="8803800" cy="3786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800" b="0" i="1" u="none" strike="noStrike" cap="none">
                <a:solidFill>
                  <a:srgbClr val="0F3570"/>
                </a:solidFill>
                <a:latin typeface="Overlock"/>
                <a:ea typeface="Overlock"/>
                <a:cs typeface="Overlock"/>
                <a:sym typeface="Overlock"/>
              </a:rPr>
              <a:t>Dalam kasus deteksi pasien positif Covid, sebuah detektor baru, sebut saja detektor X,  diujikan pada 100 sampel. Sampel tersebut telah diuji dengan alat yang hasil deteksinya dijadikan acuan validitas (ground truth), yaitu PCR. Dari pengujian PCR  sebelumnya diperoleh data bahwa 90 sampel adalah negatif dan 10 sampel adalah positif. Dengan menggunakan  detektor X, ke 90 sampel negatif dideteksi negatif. Namun pada 10 sampel positif, diperoleh hasil bawah 5 sample dinyatakan sebagai positif dan 5 sampel sisanya negatif.</a:t>
            </a:r>
            <a:endParaRPr/>
          </a:p>
          <a:p>
            <a:pPr marL="0" marR="0" lvl="0" indent="0" algn="l" rtl="0">
              <a:lnSpc>
                <a:spcPct val="100000"/>
              </a:lnSpc>
              <a:spcBef>
                <a:spcPts val="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r>
              <a:rPr lang="en-US" sz="1800" b="0" i="1" u="none" strike="noStrike" cap="none">
                <a:solidFill>
                  <a:srgbClr val="0F3570"/>
                </a:solidFill>
                <a:latin typeface="Overlock"/>
                <a:ea typeface="Overlock"/>
                <a:cs typeface="Overlock"/>
                <a:sym typeface="Overlock"/>
              </a:rPr>
              <a:t>Berapa akurasi detektor X? (90+5)/(90+10) x 100% = 95% !</a:t>
            </a:r>
            <a:endParaRPr/>
          </a:p>
          <a:p>
            <a:pPr marL="0" marR="0" lvl="0" indent="0" algn="l" rtl="0">
              <a:lnSpc>
                <a:spcPct val="100000"/>
              </a:lnSpc>
              <a:spcBef>
                <a:spcPts val="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r>
              <a:rPr lang="en-US" sz="1800" b="0" i="1" u="none" strike="noStrike" cap="none">
                <a:solidFill>
                  <a:srgbClr val="0F3570"/>
                </a:solidFill>
                <a:latin typeface="Overlock"/>
                <a:ea typeface="Overlock"/>
                <a:cs typeface="Overlock"/>
                <a:sym typeface="Overlock"/>
              </a:rPr>
              <a:t>Apakah akurasi 95% merupakan hasil yang baik? </a:t>
            </a:r>
            <a:endParaRPr/>
          </a:p>
          <a:p>
            <a:pPr marL="0" marR="0" lvl="0" indent="0" algn="l" rtl="0">
              <a:lnSpc>
                <a:spcPct val="100000"/>
              </a:lnSpc>
              <a:spcBef>
                <a:spcPts val="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r>
              <a:rPr lang="en-US" sz="1800" b="0" i="1" u="none" strike="noStrike" cap="none">
                <a:solidFill>
                  <a:srgbClr val="0F3570"/>
                </a:solidFill>
                <a:latin typeface="Overlock"/>
                <a:ea typeface="Overlock"/>
                <a:cs typeface="Overlock"/>
                <a:sym typeface="Overlock"/>
              </a:rPr>
              <a:t>Kesalahan detektor X yang hanya pada 5% dapat berakibat fatal. Apakah ada metrik lain yang menjelaskan kasus semacam ini?</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6"/>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Confusion Matrix untuk Klasifikasi Biner</a:t>
            </a:r>
            <a:endParaRPr sz="2500" b="1" i="0" u="none" strike="noStrike" cap="none">
              <a:solidFill>
                <a:srgbClr val="0F3570"/>
              </a:solidFill>
              <a:latin typeface="Overlock"/>
              <a:ea typeface="Overlock"/>
              <a:cs typeface="Overlock"/>
              <a:sym typeface="Overlock"/>
            </a:endParaRPr>
          </a:p>
        </p:txBody>
      </p:sp>
      <p:sp>
        <p:nvSpPr>
          <p:cNvPr id="316" name="Google Shape;316;p26"/>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317" name="Google Shape;317;p26"/>
          <p:cNvSpPr txBox="1"/>
          <p:nvPr/>
        </p:nvSpPr>
        <p:spPr>
          <a:xfrm>
            <a:off x="106150" y="871425"/>
            <a:ext cx="8803800" cy="3839995"/>
          </a:xfrm>
          <a:prstGeom prst="rect">
            <a:avLst/>
          </a:prstGeom>
          <a:noFill/>
          <a:ln>
            <a:noFill/>
          </a:ln>
        </p:spPr>
        <p:txBody>
          <a:bodyPr spcFirstLastPara="1" wrap="square" lIns="91425" tIns="91425" rIns="91425" bIns="91425" anchor="t" anchorCtr="0">
            <a:spAutoFit/>
          </a:bodyPr>
          <a:lstStyle/>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r>
              <a:rPr lang="en-US" sz="1800" b="0" i="0" u="none" strike="noStrike" cap="none">
                <a:solidFill>
                  <a:srgbClr val="000000"/>
                </a:solidFill>
                <a:latin typeface="Overlock"/>
                <a:ea typeface="Overlock"/>
                <a:cs typeface="Overlock"/>
                <a:sym typeface="Overlock"/>
              </a:rPr>
              <a:t>True Positive (TP): nilai sesungguhnya adalah positif dan diprediksi positif</a:t>
            </a: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r>
              <a:rPr lang="en-US" sz="1800" b="0" i="0" u="none" strike="noStrike" cap="none">
                <a:solidFill>
                  <a:srgbClr val="000000"/>
                </a:solidFill>
                <a:latin typeface="Overlock"/>
                <a:ea typeface="Overlock"/>
                <a:cs typeface="Overlock"/>
                <a:sym typeface="Overlock"/>
              </a:rPr>
              <a:t>False Positive (FP): nilai sesungguhnya adalah negatif namun diprediksi positif</a:t>
            </a: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r>
              <a:rPr lang="en-US" sz="1800" b="0" i="0" u="none" strike="noStrike" cap="none">
                <a:solidFill>
                  <a:srgbClr val="000000"/>
                </a:solidFill>
                <a:latin typeface="Overlock"/>
                <a:ea typeface="Overlock"/>
                <a:cs typeface="Overlock"/>
                <a:sym typeface="Overlock"/>
              </a:rPr>
              <a:t>True Negative (TN): nilai sesungguhnya adalah negatif dan diprediksi negatif, dan</a:t>
            </a:r>
            <a:endParaRPr/>
          </a:p>
          <a:p>
            <a:pPr marL="0" marR="0" lvl="0" indent="0" algn="l" rtl="0">
              <a:lnSpc>
                <a:spcPct val="100000"/>
              </a:lnSpc>
              <a:spcBef>
                <a:spcPts val="0"/>
              </a:spcBef>
              <a:spcAft>
                <a:spcPts val="0"/>
              </a:spcAft>
              <a:buClr>
                <a:srgbClr val="000000"/>
              </a:buClr>
              <a:buSzPts val="1200"/>
              <a:buFont typeface="Arial"/>
              <a:buNone/>
            </a:pPr>
            <a:r>
              <a:rPr lang="en-US" sz="1800" b="0" i="0" u="none" strike="noStrike" cap="none">
                <a:solidFill>
                  <a:srgbClr val="000000"/>
                </a:solidFill>
                <a:latin typeface="Overlock"/>
                <a:ea typeface="Overlock"/>
                <a:cs typeface="Overlock"/>
                <a:sym typeface="Overlock"/>
              </a:rPr>
              <a:t>False Negative (FN): nilai sesungguhnya adalah positif namun diprediksi negatif.</a:t>
            </a: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r>
              <a:rPr lang="en-US" sz="1800" b="0" i="0" u="none" strike="noStrike" cap="none">
                <a:solidFill>
                  <a:srgbClr val="000000"/>
                </a:solidFill>
                <a:latin typeface="Overlock"/>
                <a:ea typeface="Overlock"/>
                <a:cs typeface="Overlock"/>
                <a:sym typeface="Overlock"/>
              </a:rPr>
              <a:t>Klasifikasi yang bernilai </a:t>
            </a:r>
            <a:r>
              <a:rPr lang="en-US" sz="1800" b="1" i="0" u="none" strike="noStrike" cap="none">
                <a:solidFill>
                  <a:srgbClr val="000000"/>
                </a:solidFill>
                <a:latin typeface="Overlock"/>
                <a:ea typeface="Overlock"/>
                <a:cs typeface="Overlock"/>
                <a:sym typeface="Overlock"/>
              </a:rPr>
              <a:t>valid</a:t>
            </a:r>
            <a:r>
              <a:rPr lang="en-US" sz="1800" b="0" i="0" u="none" strike="noStrike" cap="none">
                <a:solidFill>
                  <a:srgbClr val="000000"/>
                </a:solidFill>
                <a:latin typeface="Overlock"/>
                <a:ea typeface="Overlock"/>
                <a:cs typeface="Overlock"/>
                <a:sym typeface="Overlock"/>
              </a:rPr>
              <a:t> adalah </a:t>
            </a:r>
            <a:r>
              <a:rPr lang="en-US" sz="1800" b="1" i="0" u="none" strike="noStrike" cap="none">
                <a:solidFill>
                  <a:srgbClr val="000000"/>
                </a:solidFill>
                <a:latin typeface="Overlock"/>
                <a:ea typeface="Overlock"/>
                <a:cs typeface="Overlock"/>
                <a:sym typeface="Overlock"/>
              </a:rPr>
              <a:t>TP dan TN</a:t>
            </a:r>
            <a:endParaRPr sz="1800" b="1" i="0" u="none" strike="noStrike" cap="none">
              <a:solidFill>
                <a:srgbClr val="000000"/>
              </a:solidFill>
              <a:latin typeface="Overlock"/>
              <a:ea typeface="Overlock"/>
              <a:cs typeface="Overlock"/>
              <a:sym typeface="Overlock"/>
            </a:endParaRPr>
          </a:p>
        </p:txBody>
      </p:sp>
      <p:pic>
        <p:nvPicPr>
          <p:cNvPr id="318" name="Google Shape;318;p26"/>
          <p:cNvPicPr preferRelativeResize="0"/>
          <p:nvPr/>
        </p:nvPicPr>
        <p:blipFill rotWithShape="1">
          <a:blip r:embed="rId3">
            <a:alphaModFix/>
          </a:blip>
          <a:srcRect/>
          <a:stretch/>
        </p:blipFill>
        <p:spPr>
          <a:xfrm>
            <a:off x="646750" y="1057633"/>
            <a:ext cx="7105650" cy="1714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27"/>
          <p:cNvSpPr txBox="1"/>
          <p:nvPr/>
        </p:nvSpPr>
        <p:spPr>
          <a:xfrm>
            <a:off x="127750" y="479025"/>
            <a:ext cx="762465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Confusion Matrix untuk Klasifikasi Biner (Ilustrasi) </a:t>
            </a:r>
            <a:endParaRPr sz="2500" b="1" i="0" u="none" strike="noStrike" cap="none">
              <a:solidFill>
                <a:srgbClr val="0F3570"/>
              </a:solidFill>
              <a:latin typeface="Overlock"/>
              <a:ea typeface="Overlock"/>
              <a:cs typeface="Overlock"/>
              <a:sym typeface="Overlock"/>
            </a:endParaRPr>
          </a:p>
        </p:txBody>
      </p:sp>
      <p:sp>
        <p:nvSpPr>
          <p:cNvPr id="324" name="Google Shape;324;p27"/>
          <p:cNvSpPr txBox="1"/>
          <p:nvPr/>
        </p:nvSpPr>
        <p:spPr>
          <a:xfrm>
            <a:off x="234050" y="800023"/>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pic>
        <p:nvPicPr>
          <p:cNvPr id="325" name="Google Shape;325;p27"/>
          <p:cNvPicPr preferRelativeResize="0"/>
          <p:nvPr/>
        </p:nvPicPr>
        <p:blipFill rotWithShape="1">
          <a:blip r:embed="rId3">
            <a:alphaModFix/>
          </a:blip>
          <a:srcRect/>
          <a:stretch/>
        </p:blipFill>
        <p:spPr>
          <a:xfrm>
            <a:off x="1552332" y="871425"/>
            <a:ext cx="5251960" cy="3576144"/>
          </a:xfrm>
          <a:prstGeom prst="rect">
            <a:avLst/>
          </a:prstGeom>
          <a:noFill/>
          <a:ln>
            <a:noFill/>
          </a:ln>
        </p:spPr>
      </p:pic>
      <p:sp>
        <p:nvSpPr>
          <p:cNvPr id="326" name="Google Shape;326;p27"/>
          <p:cNvSpPr/>
          <p:nvPr/>
        </p:nvSpPr>
        <p:spPr>
          <a:xfrm>
            <a:off x="4727575" y="1322705"/>
            <a:ext cx="2138680" cy="1779905"/>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7" name="Google Shape;327;p27"/>
          <p:cNvSpPr/>
          <p:nvPr/>
        </p:nvSpPr>
        <p:spPr>
          <a:xfrm>
            <a:off x="2769235" y="3007360"/>
            <a:ext cx="2138680" cy="1779905"/>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8" name="Google Shape;328;p27"/>
          <p:cNvSpPr txBox="1"/>
          <p:nvPr/>
        </p:nvSpPr>
        <p:spPr>
          <a:xfrm>
            <a:off x="800735" y="4867910"/>
            <a:ext cx="2271395" cy="2755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sng" strike="noStrike" cap="none">
                <a:solidFill>
                  <a:schemeClr val="lt1"/>
                </a:solidFill>
                <a:latin typeface="Overlock"/>
                <a:ea typeface="Overlock"/>
                <a:cs typeface="Overlock"/>
                <a:sym typeface="Overlock"/>
                <a:hlinkClick r:id="rId4">
                  <a:extLst>
                    <a:ext uri="{A12FA001-AC4F-418D-AE19-62706E023703}">
                      <ahyp:hlinkClr xmlns:ahyp="http://schemas.microsoft.com/office/drawing/2018/hyperlinkcolor" val="tx"/>
                    </a:ext>
                  </a:extLst>
                </a:hlinkClick>
              </a:rPr>
              <a:t>https://skappal7.files.wordpress.com/2018/08/confusion-matrix.jpg</a:t>
            </a:r>
            <a:r>
              <a:rPr lang="en-US" sz="600" b="0" i="0" u="none" strike="noStrike" cap="none">
                <a:solidFill>
                  <a:schemeClr val="lt1"/>
                </a:solidFill>
                <a:latin typeface="Overlock"/>
                <a:ea typeface="Overlock"/>
                <a:cs typeface="Overlock"/>
                <a:sym typeface="Overlock"/>
              </a:rPr>
              <a:t>  </a:t>
            </a:r>
            <a:endParaRPr sz="600" b="0" i="0" u="none" strike="noStrike" cap="none">
              <a:solidFill>
                <a:schemeClr val="lt1"/>
              </a:solidFill>
              <a:latin typeface="Overlock"/>
              <a:ea typeface="Overlock"/>
              <a:cs typeface="Overlock"/>
              <a:sym typeface="Overlock"/>
            </a:endParaRPr>
          </a:p>
          <a:p>
            <a:pPr marL="0" marR="0" lvl="0" indent="0" algn="l" rtl="0">
              <a:lnSpc>
                <a:spcPct val="100000"/>
              </a:lnSpc>
              <a:spcBef>
                <a:spcPts val="0"/>
              </a:spcBef>
              <a:spcAft>
                <a:spcPts val="0"/>
              </a:spcAft>
              <a:buNone/>
            </a:pPr>
            <a:endParaRPr sz="600" b="0" i="0" u="none" strike="noStrike" cap="none">
              <a:solidFill>
                <a:schemeClr val="lt1"/>
              </a:solidFill>
              <a:latin typeface="Overlock"/>
              <a:ea typeface="Overlock"/>
              <a:cs typeface="Overlock"/>
              <a:sym typeface="Overlock"/>
            </a:endParaRPr>
          </a:p>
        </p:txBody>
      </p:sp>
      <p:sp>
        <p:nvSpPr>
          <p:cNvPr id="329" name="Google Shape;329;p27"/>
          <p:cNvSpPr/>
          <p:nvPr/>
        </p:nvSpPr>
        <p:spPr>
          <a:xfrm>
            <a:off x="7461885" y="1048385"/>
            <a:ext cx="1321435" cy="894080"/>
          </a:xfrm>
          <a:prstGeom prst="wedgeEllipseCallout">
            <a:avLst>
              <a:gd name="adj1" fmla="val -105213"/>
              <a:gd name="adj2" fmla="val 89062"/>
            </a:avLst>
          </a:prstGeom>
          <a:solidFill>
            <a:srgbClr val="FF0000">
              <a:alpha val="58823"/>
            </a:srgbClr>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Problem</a:t>
            </a:r>
            <a:endParaRPr/>
          </a:p>
        </p:txBody>
      </p:sp>
      <p:sp>
        <p:nvSpPr>
          <p:cNvPr id="330" name="Google Shape;330;p27"/>
          <p:cNvSpPr/>
          <p:nvPr/>
        </p:nvSpPr>
        <p:spPr>
          <a:xfrm>
            <a:off x="234315" y="3695065"/>
            <a:ext cx="1321435" cy="894080"/>
          </a:xfrm>
          <a:prstGeom prst="wedgeEllipseCallout">
            <a:avLst>
              <a:gd name="adj1" fmla="val 151441"/>
              <a:gd name="adj2" fmla="val 21590"/>
            </a:avLst>
          </a:prstGeom>
          <a:solidFill>
            <a:srgbClr val="FF0000">
              <a:alpha val="58823"/>
            </a:srgbClr>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Problem</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28"/>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Metrik pada Klasifikasi Biner</a:t>
            </a:r>
            <a:endParaRPr sz="2500" b="1" i="0" u="none" strike="noStrike" cap="none">
              <a:solidFill>
                <a:srgbClr val="0F3570"/>
              </a:solidFill>
              <a:latin typeface="Overlock"/>
              <a:ea typeface="Overlock"/>
              <a:cs typeface="Overlock"/>
              <a:sym typeface="Overlock"/>
            </a:endParaRPr>
          </a:p>
        </p:txBody>
      </p:sp>
      <p:sp>
        <p:nvSpPr>
          <p:cNvPr id="336" name="Google Shape;336;p28"/>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337" name="Google Shape;337;p28"/>
          <p:cNvSpPr txBox="1"/>
          <p:nvPr/>
        </p:nvSpPr>
        <p:spPr>
          <a:xfrm>
            <a:off x="106150" y="824480"/>
            <a:ext cx="8803800" cy="3839995"/>
          </a:xfrm>
          <a:prstGeom prst="rect">
            <a:avLst/>
          </a:prstGeom>
          <a:noFill/>
          <a:ln>
            <a:noFill/>
          </a:ln>
        </p:spPr>
        <p:txBody>
          <a:bodyPr spcFirstLastPara="1" wrap="square" lIns="91425" tIns="91425" rIns="91425" bIns="91425" anchor="t" anchorCtr="0">
            <a:spAutoFit/>
          </a:bodyPr>
          <a:lstStyle/>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p:txBody>
      </p:sp>
      <p:pic>
        <p:nvPicPr>
          <p:cNvPr id="338" name="Google Shape;338;p28"/>
          <p:cNvPicPr preferRelativeResize="0"/>
          <p:nvPr/>
        </p:nvPicPr>
        <p:blipFill rotWithShape="1">
          <a:blip r:embed="rId3">
            <a:alphaModFix/>
          </a:blip>
          <a:srcRect/>
          <a:stretch/>
        </p:blipFill>
        <p:spPr>
          <a:xfrm>
            <a:off x="812825" y="939977"/>
            <a:ext cx="7518350" cy="392402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g105ef280843_0_0"/>
          <p:cNvSpPr txBox="1">
            <a:spLocks noGrp="1"/>
          </p:cNvSpPr>
          <p:nvPr>
            <p:ph type="title"/>
          </p:nvPr>
        </p:nvSpPr>
        <p:spPr>
          <a:xfrm>
            <a:off x="311700" y="389423"/>
            <a:ext cx="85206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Clr>
                <a:srgbClr val="0F3570"/>
              </a:buClr>
              <a:buSzPct val="115226"/>
              <a:buFont typeface="Corbel"/>
              <a:buNone/>
            </a:pPr>
            <a:r>
              <a:rPr lang="en-US" b="1" i="0" u="none" strike="noStrike" cap="none">
                <a:solidFill>
                  <a:srgbClr val="0F3570"/>
                </a:solidFill>
                <a:latin typeface="Corbel"/>
                <a:ea typeface="Corbel"/>
                <a:cs typeface="Corbel"/>
                <a:sym typeface="Corbel"/>
              </a:rPr>
              <a:t>Deskripsi Topik</a:t>
            </a:r>
            <a:endParaRPr/>
          </a:p>
        </p:txBody>
      </p:sp>
      <p:sp>
        <p:nvSpPr>
          <p:cNvPr id="101" name="Google Shape;101;g105ef280843_0_0"/>
          <p:cNvSpPr txBox="1">
            <a:spLocks noGrp="1"/>
          </p:cNvSpPr>
          <p:nvPr>
            <p:ph type="sldNum" idx="12"/>
          </p:nvPr>
        </p:nvSpPr>
        <p:spPr>
          <a:xfrm>
            <a:off x="8588375" y="4383087"/>
            <a:ext cx="382500" cy="273000"/>
          </a:xfrm>
          <a:prstGeom prst="rect">
            <a:avLst/>
          </a:prstGeom>
          <a:noFill/>
          <a:ln>
            <a:noFill/>
          </a:ln>
        </p:spPr>
        <p:txBody>
          <a:bodyPr spcFirstLastPara="1" wrap="square" lIns="91425" tIns="91425" rIns="91425" bIns="91425" anchor="ctr" anchorCtr="0">
            <a:normAutofit fontScale="77500" lnSpcReduction="20000"/>
          </a:bodyPr>
          <a:lstStyle/>
          <a:p>
            <a:pPr marL="0" lvl="0" indent="0" algn="r" rtl="0">
              <a:spcBef>
                <a:spcPts val="0"/>
              </a:spcBef>
              <a:spcAft>
                <a:spcPts val="0"/>
              </a:spcAft>
              <a:buClr>
                <a:schemeClr val="lt1"/>
              </a:buClr>
              <a:buSzPct val="100000"/>
              <a:buFont typeface="Arial"/>
              <a:buNone/>
            </a:pPr>
            <a:fld id="{00000000-1234-1234-1234-123412341234}" type="slidenum">
              <a:rPr lang="en-US"/>
              <a:t>3</a:t>
            </a:fld>
            <a:endParaRPr/>
          </a:p>
        </p:txBody>
      </p:sp>
      <p:pic>
        <p:nvPicPr>
          <p:cNvPr id="102" name="Google Shape;102;g105ef280843_0_0"/>
          <p:cNvPicPr preferRelativeResize="0"/>
          <p:nvPr/>
        </p:nvPicPr>
        <p:blipFill rotWithShape="1">
          <a:blip r:embed="rId3">
            <a:alphaModFix/>
          </a:blip>
          <a:srcRect l="26230" t="18730" r="30147" b="37125"/>
          <a:stretch/>
        </p:blipFill>
        <p:spPr>
          <a:xfrm>
            <a:off x="203175" y="1186400"/>
            <a:ext cx="4002019" cy="2455950"/>
          </a:xfrm>
          <a:prstGeom prst="rect">
            <a:avLst/>
          </a:prstGeom>
          <a:noFill/>
          <a:ln>
            <a:noFill/>
          </a:ln>
        </p:spPr>
      </p:pic>
      <p:pic>
        <p:nvPicPr>
          <p:cNvPr id="103" name="Google Shape;103;g105ef280843_0_0"/>
          <p:cNvPicPr preferRelativeResize="0"/>
          <p:nvPr/>
        </p:nvPicPr>
        <p:blipFill rotWithShape="1">
          <a:blip r:embed="rId3">
            <a:alphaModFix/>
          </a:blip>
          <a:srcRect l="26318" t="62370" r="30753" b="6435"/>
          <a:stretch/>
        </p:blipFill>
        <p:spPr>
          <a:xfrm>
            <a:off x="4583125" y="1678350"/>
            <a:ext cx="3934224" cy="17868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29"/>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Interpretasi metrik Recall - Precision</a:t>
            </a:r>
            <a:endParaRPr sz="2500" b="1" i="0" u="none" strike="noStrike" cap="none">
              <a:solidFill>
                <a:srgbClr val="0F3570"/>
              </a:solidFill>
              <a:latin typeface="Overlock"/>
              <a:ea typeface="Overlock"/>
              <a:cs typeface="Overlock"/>
              <a:sym typeface="Overlock"/>
            </a:endParaRPr>
          </a:p>
        </p:txBody>
      </p:sp>
      <p:sp>
        <p:nvSpPr>
          <p:cNvPr id="344" name="Google Shape;344;p29"/>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345" name="Google Shape;345;p29"/>
          <p:cNvSpPr txBox="1"/>
          <p:nvPr/>
        </p:nvSpPr>
        <p:spPr>
          <a:xfrm>
            <a:off x="106150" y="1048375"/>
            <a:ext cx="8803800" cy="2701800"/>
          </a:xfrm>
          <a:prstGeom prst="rect">
            <a:avLst/>
          </a:prstGeom>
          <a:noFill/>
          <a:ln>
            <a:noFill/>
          </a:ln>
        </p:spPr>
        <p:txBody>
          <a:bodyPr spcFirstLastPara="1" wrap="square" lIns="91425" tIns="91425" rIns="91425" bIns="91425" anchor="t" anchorCtr="0">
            <a:spAutoFit/>
          </a:bodyPr>
          <a:lstStyle/>
          <a:p>
            <a:pPr marL="12700" marR="0" lvl="0" indent="0" algn="l" rtl="0">
              <a:lnSpc>
                <a:spcPct val="115000"/>
              </a:lnSpc>
              <a:spcBef>
                <a:spcPts val="100"/>
              </a:spcBef>
              <a:spcAft>
                <a:spcPts val="0"/>
              </a:spcAft>
              <a:buClr>
                <a:srgbClr val="000000"/>
              </a:buClr>
              <a:buSzPts val="1200"/>
              <a:buFont typeface="Arial"/>
              <a:buNone/>
            </a:pPr>
            <a:r>
              <a:rPr lang="en-US" sz="1800" b="0" i="1" u="none" strike="noStrike" cap="none">
                <a:solidFill>
                  <a:srgbClr val="0F3570"/>
                </a:solidFill>
                <a:latin typeface="Overlock"/>
                <a:ea typeface="Overlock"/>
                <a:cs typeface="Overlock"/>
                <a:sym typeface="Overlock"/>
              </a:rPr>
              <a:t>Recall dan Precision sering dihitung bersamaan untuk menggambarkan performansi model. Kombinasi yang mungkin untuk keduanya: </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Low recall low precision</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High recall low precision</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Low recall high precision</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High recall high precision</a:t>
            </a:r>
            <a:endParaRPr sz="1800" b="0" i="1" u="none" strike="noStrike" cap="none">
              <a:solidFill>
                <a:srgbClr val="0F357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0"/>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Low recall low precision</a:t>
            </a:r>
            <a:endParaRPr sz="2500" b="1" i="0" u="none" strike="noStrike" cap="none">
              <a:solidFill>
                <a:srgbClr val="0F3570"/>
              </a:solidFill>
              <a:latin typeface="Overlock"/>
              <a:ea typeface="Overlock"/>
              <a:cs typeface="Overlock"/>
              <a:sym typeface="Overlock"/>
            </a:endParaRPr>
          </a:p>
        </p:txBody>
      </p:sp>
      <p:sp>
        <p:nvSpPr>
          <p:cNvPr id="351" name="Google Shape;351;p30"/>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352" name="Google Shape;352;p30"/>
          <p:cNvSpPr txBox="1"/>
          <p:nvPr/>
        </p:nvSpPr>
        <p:spPr>
          <a:xfrm>
            <a:off x="106150" y="879861"/>
            <a:ext cx="8803800" cy="738633"/>
          </a:xfrm>
          <a:prstGeom prst="rect">
            <a:avLst/>
          </a:prstGeom>
          <a:noFill/>
          <a:ln>
            <a:noFill/>
          </a:ln>
        </p:spPr>
        <p:txBody>
          <a:bodyPr spcFirstLastPara="1" wrap="square" lIns="91425" tIns="91425" rIns="91425" bIns="91425" anchor="t" anchorCtr="0">
            <a:spAutoFit/>
          </a:bodyPr>
          <a:lstStyle/>
          <a:p>
            <a:pPr marL="285750" marR="0" lvl="0" indent="-285750" algn="l" rtl="0">
              <a:lnSpc>
                <a:spcPct val="100000"/>
              </a:lnSpc>
              <a:spcBef>
                <a:spcPts val="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Model berkinerja kurang baik</a:t>
            </a:r>
            <a:endParaRPr/>
          </a:p>
          <a:p>
            <a:pPr marL="285750" marR="0" lvl="0" indent="-285750" algn="l" rtl="0">
              <a:lnSpc>
                <a:spcPct val="100000"/>
              </a:lnSpc>
              <a:spcBef>
                <a:spcPts val="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Baik False negatif dan maupun false positif bernilai besar pada model ini </a:t>
            </a:r>
            <a:endParaRPr sz="1800" b="0" i="0" u="none" strike="noStrike" cap="none">
              <a:solidFill>
                <a:srgbClr val="000000"/>
              </a:solidFill>
              <a:latin typeface="Overlock"/>
              <a:ea typeface="Overlock"/>
              <a:cs typeface="Overlock"/>
              <a:sym typeface="Overlock"/>
            </a:endParaRPr>
          </a:p>
        </p:txBody>
      </p:sp>
      <p:pic>
        <p:nvPicPr>
          <p:cNvPr id="353" name="Google Shape;353;p30"/>
          <p:cNvPicPr preferRelativeResize="0"/>
          <p:nvPr/>
        </p:nvPicPr>
        <p:blipFill rotWithShape="1">
          <a:blip r:embed="rId3">
            <a:alphaModFix/>
          </a:blip>
          <a:srcRect/>
          <a:stretch/>
        </p:blipFill>
        <p:spPr>
          <a:xfrm>
            <a:off x="1835725" y="1813921"/>
            <a:ext cx="4634865" cy="258381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1"/>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High recall low precision</a:t>
            </a:r>
            <a:endParaRPr sz="2500" b="1" i="0" u="none" strike="noStrike" cap="none">
              <a:solidFill>
                <a:srgbClr val="0F3570"/>
              </a:solidFill>
              <a:latin typeface="Overlock"/>
              <a:ea typeface="Overlock"/>
              <a:cs typeface="Overlock"/>
              <a:sym typeface="Overlock"/>
            </a:endParaRPr>
          </a:p>
        </p:txBody>
      </p:sp>
      <p:sp>
        <p:nvSpPr>
          <p:cNvPr id="359" name="Google Shape;359;p31"/>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360" name="Google Shape;360;p31"/>
          <p:cNvSpPr txBox="1"/>
          <p:nvPr/>
        </p:nvSpPr>
        <p:spPr>
          <a:xfrm>
            <a:off x="106150" y="1097636"/>
            <a:ext cx="8803800" cy="4159500"/>
          </a:xfrm>
          <a:prstGeom prst="rect">
            <a:avLst/>
          </a:prstGeom>
          <a:noFill/>
          <a:ln>
            <a:noFill/>
          </a:ln>
        </p:spPr>
        <p:txBody>
          <a:bodyPr spcFirstLastPara="1" wrap="square" lIns="91425" tIns="91425" rIns="91425" bIns="91425" anchor="t" anchorCtr="0">
            <a:spAutoFit/>
          </a:bodyPr>
          <a:lstStyle/>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Sebagian besar data positif dapat dikenali dengan baik (False Negative rendah)</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Tetapi banyak data negatif dikenali sebagai positif (False Positive tinggi)</a:t>
            </a:r>
            <a:endParaRPr sz="1800" b="0" i="1" u="none" strike="noStrike" cap="none">
              <a:solidFill>
                <a:srgbClr val="0F357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p:txBody>
      </p:sp>
      <p:pic>
        <p:nvPicPr>
          <p:cNvPr id="361" name="Google Shape;361;p31"/>
          <p:cNvPicPr preferRelativeResize="0"/>
          <p:nvPr/>
        </p:nvPicPr>
        <p:blipFill rotWithShape="1">
          <a:blip r:embed="rId3">
            <a:alphaModFix/>
          </a:blip>
          <a:srcRect/>
          <a:stretch/>
        </p:blipFill>
        <p:spPr>
          <a:xfrm>
            <a:off x="1557572" y="1960310"/>
            <a:ext cx="4667885" cy="266890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2"/>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Low recall high precision</a:t>
            </a:r>
            <a:endParaRPr sz="2500" b="1" i="0" u="none" strike="noStrike" cap="none">
              <a:solidFill>
                <a:srgbClr val="0F3570"/>
              </a:solidFill>
              <a:latin typeface="Overlock"/>
              <a:ea typeface="Overlock"/>
              <a:cs typeface="Overlock"/>
              <a:sym typeface="Overlock"/>
            </a:endParaRPr>
          </a:p>
        </p:txBody>
      </p:sp>
      <p:sp>
        <p:nvSpPr>
          <p:cNvPr id="367" name="Google Shape;367;p32"/>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368" name="Google Shape;368;p32"/>
          <p:cNvSpPr txBox="1"/>
          <p:nvPr/>
        </p:nvSpPr>
        <p:spPr>
          <a:xfrm>
            <a:off x="106150" y="836791"/>
            <a:ext cx="8803800" cy="4161109"/>
          </a:xfrm>
          <a:prstGeom prst="rect">
            <a:avLst/>
          </a:prstGeom>
          <a:noFill/>
          <a:ln>
            <a:noFill/>
          </a:ln>
        </p:spPr>
        <p:txBody>
          <a:bodyPr spcFirstLastPara="1" wrap="square" lIns="91425" tIns="91425" rIns="91425" bIns="91425" anchor="t" anchorCtr="0">
            <a:spAutoFit/>
          </a:bodyPr>
          <a:lstStyle/>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Banyak data positif yang teridentifikasi negatif  (False Negative besar)</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Sebagian besar data yang teridentifikasi positif memang benar positif</a:t>
            </a:r>
            <a:endParaRPr/>
          </a:p>
          <a:p>
            <a:pPr marL="298450" marR="0" lvl="0" indent="-209550" algn="l" rtl="0">
              <a:lnSpc>
                <a:spcPct val="115000"/>
              </a:lnSpc>
              <a:spcBef>
                <a:spcPts val="10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p:txBody>
      </p:sp>
      <p:pic>
        <p:nvPicPr>
          <p:cNvPr id="369" name="Google Shape;369;p32"/>
          <p:cNvPicPr preferRelativeResize="0"/>
          <p:nvPr/>
        </p:nvPicPr>
        <p:blipFill rotWithShape="1">
          <a:blip r:embed="rId3">
            <a:alphaModFix/>
          </a:blip>
          <a:srcRect/>
          <a:stretch/>
        </p:blipFill>
        <p:spPr>
          <a:xfrm>
            <a:off x="2344420" y="1305877"/>
            <a:ext cx="4455160" cy="253174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3"/>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High recall high precision</a:t>
            </a:r>
            <a:endParaRPr sz="2500" b="1" i="0" u="none" strike="noStrike" cap="none">
              <a:solidFill>
                <a:srgbClr val="0F3570"/>
              </a:solidFill>
              <a:latin typeface="Overlock"/>
              <a:ea typeface="Overlock"/>
              <a:cs typeface="Overlock"/>
              <a:sym typeface="Overlock"/>
            </a:endParaRPr>
          </a:p>
        </p:txBody>
      </p:sp>
      <p:sp>
        <p:nvSpPr>
          <p:cNvPr id="375" name="Google Shape;375;p33"/>
          <p:cNvSpPr txBox="1"/>
          <p:nvPr/>
        </p:nvSpPr>
        <p:spPr>
          <a:xfrm>
            <a:off x="234050" y="852181"/>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376" name="Google Shape;376;p33"/>
          <p:cNvSpPr txBox="1"/>
          <p:nvPr/>
        </p:nvSpPr>
        <p:spPr>
          <a:xfrm>
            <a:off x="106150" y="852181"/>
            <a:ext cx="8803800" cy="3776100"/>
          </a:xfrm>
          <a:prstGeom prst="rect">
            <a:avLst/>
          </a:prstGeom>
          <a:noFill/>
          <a:ln>
            <a:noFill/>
          </a:ln>
        </p:spPr>
        <p:txBody>
          <a:bodyPr spcFirstLastPara="1" wrap="square" lIns="91425" tIns="91425" rIns="91425" bIns="91425" anchor="t" anchorCtr="0">
            <a:spAutoFit/>
          </a:bodyPr>
          <a:lstStyle/>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r>
              <a:rPr lang="en-US" sz="1800" b="0" i="1" u="none" strike="noStrike" cap="none">
                <a:solidFill>
                  <a:srgbClr val="0F3570"/>
                </a:solidFill>
                <a:latin typeface="Overlock"/>
                <a:ea typeface="Overlock"/>
                <a:cs typeface="Overlock"/>
                <a:sym typeface="Overlock"/>
              </a:rPr>
              <a:t>Model memiliki kinerja baik </a:t>
            </a:r>
            <a:endParaRPr/>
          </a:p>
          <a:p>
            <a:pPr marL="12700" marR="0" lvl="0" indent="0" algn="l" rtl="0">
              <a:lnSpc>
                <a:spcPct val="115000"/>
              </a:lnSpc>
              <a:spcBef>
                <a:spcPts val="100"/>
              </a:spcBef>
              <a:spcAft>
                <a:spcPts val="0"/>
              </a:spcAft>
              <a:buClr>
                <a:srgbClr val="000000"/>
              </a:buClr>
              <a:buSzPts val="1200"/>
              <a:buFont typeface="Arial"/>
              <a:buNone/>
            </a:pPr>
            <a:r>
              <a:rPr lang="en-US" sz="1800" b="0" i="1" u="none" strike="noStrike" cap="none">
                <a:solidFill>
                  <a:srgbClr val="0F3570"/>
                </a:solidFill>
                <a:latin typeface="Overlock"/>
                <a:ea typeface="Overlock"/>
                <a:cs typeface="Overlock"/>
                <a:sym typeface="Overlock"/>
              </a:rPr>
              <a:t>False Positive maupun False Negative rendah</a:t>
            </a:r>
            <a:endParaRPr/>
          </a:p>
          <a:p>
            <a:pPr marL="12700" marR="0" lvl="0" indent="0" algn="l" rtl="0">
              <a:lnSpc>
                <a:spcPct val="115000"/>
              </a:lnSpc>
              <a:spcBef>
                <a:spcPts val="100"/>
              </a:spcBef>
              <a:spcAft>
                <a:spcPts val="0"/>
              </a:spcAft>
              <a:buClr>
                <a:srgbClr val="000000"/>
              </a:buClr>
              <a:buSzPts val="1200"/>
              <a:buFont typeface="Arial"/>
              <a:buNone/>
            </a:pPr>
            <a:r>
              <a:rPr lang="en-US" sz="1800" b="0" i="1" u="none" strike="noStrike" cap="none">
                <a:solidFill>
                  <a:srgbClr val="0F3570"/>
                </a:solidFill>
                <a:latin typeface="Overlock"/>
                <a:ea typeface="Overlock"/>
                <a:cs typeface="Overlock"/>
                <a:sym typeface="Overlock"/>
              </a:rPr>
              <a:t>True Positive dan True Negative tinggi</a:t>
            </a:r>
            <a:endParaRPr sz="1800" b="0" i="0" u="none" strike="noStrike" cap="none">
              <a:solidFill>
                <a:srgbClr val="000000"/>
              </a:solidFill>
              <a:latin typeface="Overlock"/>
              <a:ea typeface="Overlock"/>
              <a:cs typeface="Overlock"/>
              <a:sym typeface="Overlock"/>
            </a:endParaRPr>
          </a:p>
        </p:txBody>
      </p:sp>
      <p:pic>
        <p:nvPicPr>
          <p:cNvPr id="377" name="Google Shape;377;p33"/>
          <p:cNvPicPr preferRelativeResize="0"/>
          <p:nvPr/>
        </p:nvPicPr>
        <p:blipFill rotWithShape="1">
          <a:blip r:embed="rId3">
            <a:alphaModFix/>
          </a:blip>
          <a:srcRect/>
          <a:stretch/>
        </p:blipFill>
        <p:spPr>
          <a:xfrm>
            <a:off x="2322512" y="979126"/>
            <a:ext cx="4498975" cy="252603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34"/>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F Score</a:t>
            </a:r>
            <a:endParaRPr sz="2500" b="1" i="0" u="none" strike="noStrike" cap="none">
              <a:solidFill>
                <a:srgbClr val="0F3570"/>
              </a:solidFill>
              <a:latin typeface="Overlock"/>
              <a:ea typeface="Overlock"/>
              <a:cs typeface="Overlock"/>
              <a:sym typeface="Overlock"/>
            </a:endParaRPr>
          </a:p>
        </p:txBody>
      </p:sp>
      <p:sp>
        <p:nvSpPr>
          <p:cNvPr id="383" name="Google Shape;383;p34"/>
          <p:cNvSpPr txBox="1"/>
          <p:nvPr/>
        </p:nvSpPr>
        <p:spPr>
          <a:xfrm>
            <a:off x="234050" y="852181"/>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384" name="Google Shape;384;p34"/>
          <p:cNvSpPr txBox="1"/>
          <p:nvPr/>
        </p:nvSpPr>
        <p:spPr>
          <a:xfrm>
            <a:off x="106150" y="852181"/>
            <a:ext cx="8803800" cy="2118900"/>
          </a:xfrm>
          <a:prstGeom prst="rect">
            <a:avLst/>
          </a:prstGeom>
          <a:noFill/>
          <a:ln>
            <a:noFill/>
          </a:ln>
        </p:spPr>
        <p:txBody>
          <a:bodyPr spcFirstLastPara="1" wrap="square" lIns="91425" tIns="91425" rIns="91425" bIns="91425" anchor="t" anchorCtr="0">
            <a:spAutoFit/>
          </a:bodyPr>
          <a:lstStyle/>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Mengukur keseimbangan antara Precision – Recall</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Untuk model yang Precision dan Recall sama pentingnya digunakan F-1 Score, dinyatakan:</a:t>
            </a:r>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None/>
            </a:pPr>
            <a:endParaRPr sz="1800" b="0" i="1" u="none" strike="noStrike" cap="none">
              <a:solidFill>
                <a:srgbClr val="0F3570"/>
              </a:solidFill>
              <a:latin typeface="Overlock"/>
              <a:ea typeface="Overlock"/>
              <a:cs typeface="Overlock"/>
              <a:sym typeface="Overlock"/>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Untuk kasus recall lebih diutamakan dengan faktor     , maka formula diperluas menjadi:</a:t>
            </a:r>
            <a:endParaRPr sz="1800" b="0" i="0" u="none" strike="noStrike" cap="none">
              <a:solidFill>
                <a:srgbClr val="000000"/>
              </a:solidFill>
              <a:latin typeface="Overlock"/>
              <a:ea typeface="Overlock"/>
              <a:cs typeface="Overlock"/>
              <a:sym typeface="Overlock"/>
            </a:endParaRPr>
          </a:p>
        </p:txBody>
      </p:sp>
      <p:pic>
        <p:nvPicPr>
          <p:cNvPr id="385" name="Google Shape;385;p34"/>
          <p:cNvPicPr preferRelativeResize="0"/>
          <p:nvPr/>
        </p:nvPicPr>
        <p:blipFill rotWithShape="1">
          <a:blip r:embed="rId3">
            <a:alphaModFix/>
          </a:blip>
          <a:srcRect/>
          <a:stretch/>
        </p:blipFill>
        <p:spPr>
          <a:xfrm>
            <a:off x="1495425" y="1762127"/>
            <a:ext cx="4179661" cy="685827"/>
          </a:xfrm>
          <a:prstGeom prst="rect">
            <a:avLst/>
          </a:prstGeom>
          <a:noFill/>
          <a:ln>
            <a:noFill/>
          </a:ln>
        </p:spPr>
      </p:pic>
      <p:pic>
        <p:nvPicPr>
          <p:cNvPr id="386" name="Google Shape;386;p34"/>
          <p:cNvPicPr preferRelativeResize="0"/>
          <p:nvPr/>
        </p:nvPicPr>
        <p:blipFill rotWithShape="1">
          <a:blip r:embed="rId4">
            <a:alphaModFix/>
          </a:blip>
          <a:srcRect/>
          <a:stretch/>
        </p:blipFill>
        <p:spPr>
          <a:xfrm>
            <a:off x="1779590" y="3006035"/>
            <a:ext cx="4004354" cy="574076"/>
          </a:xfrm>
          <a:prstGeom prst="rect">
            <a:avLst/>
          </a:prstGeom>
          <a:noFill/>
          <a:ln>
            <a:noFill/>
          </a:ln>
        </p:spPr>
      </p:pic>
      <p:pic>
        <p:nvPicPr>
          <p:cNvPr id="387" name="Google Shape;387;p34"/>
          <p:cNvPicPr preferRelativeResize="0"/>
          <p:nvPr/>
        </p:nvPicPr>
        <p:blipFill rotWithShape="1">
          <a:blip r:embed="rId5">
            <a:alphaModFix/>
          </a:blip>
          <a:srcRect/>
          <a:stretch/>
        </p:blipFill>
        <p:spPr>
          <a:xfrm>
            <a:off x="4937973" y="2635021"/>
            <a:ext cx="173775" cy="22963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5"/>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F Score</a:t>
            </a:r>
            <a:endParaRPr sz="2500" b="1" i="0" u="none" strike="noStrike" cap="none">
              <a:solidFill>
                <a:srgbClr val="0F3570"/>
              </a:solidFill>
              <a:latin typeface="Overlock"/>
              <a:ea typeface="Overlock"/>
              <a:cs typeface="Overlock"/>
              <a:sym typeface="Overlock"/>
            </a:endParaRPr>
          </a:p>
        </p:txBody>
      </p:sp>
      <p:sp>
        <p:nvSpPr>
          <p:cNvPr id="393" name="Google Shape;393;p35"/>
          <p:cNvSpPr txBox="1"/>
          <p:nvPr/>
        </p:nvSpPr>
        <p:spPr>
          <a:xfrm>
            <a:off x="234050" y="852181"/>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pic>
        <p:nvPicPr>
          <p:cNvPr id="394" name="Google Shape;394;p35" descr="Screenshot (389)"/>
          <p:cNvPicPr preferRelativeResize="0"/>
          <p:nvPr/>
        </p:nvPicPr>
        <p:blipFill rotWithShape="1">
          <a:blip r:embed="rId3">
            <a:alphaModFix/>
          </a:blip>
          <a:srcRect l="9431" t="6556" r="14214" b="3592"/>
          <a:stretch/>
        </p:blipFill>
        <p:spPr>
          <a:xfrm>
            <a:off x="1412240" y="701040"/>
            <a:ext cx="6431915" cy="4257675"/>
          </a:xfrm>
          <a:prstGeom prst="rect">
            <a:avLst/>
          </a:prstGeom>
          <a:noFill/>
          <a:ln>
            <a:noFill/>
          </a:ln>
        </p:spPr>
      </p:pic>
      <p:sp>
        <p:nvSpPr>
          <p:cNvPr id="395" name="Google Shape;395;p35"/>
          <p:cNvSpPr/>
          <p:nvPr/>
        </p:nvSpPr>
        <p:spPr>
          <a:xfrm>
            <a:off x="5514340" y="1254125"/>
            <a:ext cx="2238375" cy="2520315"/>
          </a:xfrm>
          <a:prstGeom prst="rect">
            <a:avLst/>
          </a:prstGeom>
          <a:noFill/>
          <a:ln w="12700" cap="flat" cmpd="sng">
            <a:solidFill>
              <a:srgbClr val="A1A1A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6" name="Google Shape;396;p35"/>
          <p:cNvSpPr txBox="1"/>
          <p:nvPr/>
        </p:nvSpPr>
        <p:spPr>
          <a:xfrm>
            <a:off x="8126101" y="2315200"/>
            <a:ext cx="9600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a:solidFill>
                  <a:srgbClr val="000000"/>
                </a:solidFill>
                <a:latin typeface="Arial"/>
                <a:ea typeface="Arial"/>
                <a:cs typeface="Arial"/>
                <a:sym typeface="Arial"/>
              </a:rPr>
              <a:t>Contoh</a:t>
            </a:r>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a:ea typeface="Arial"/>
                <a:cs typeface="Arial"/>
                <a:sym typeface="Arial"/>
              </a:rPr>
              <a:t>Perhitungan</a:t>
            </a:r>
            <a:endParaRPr/>
          </a:p>
        </p:txBody>
      </p:sp>
      <p:sp>
        <p:nvSpPr>
          <p:cNvPr id="397" name="Google Shape;397;p35"/>
          <p:cNvSpPr/>
          <p:nvPr/>
        </p:nvSpPr>
        <p:spPr>
          <a:xfrm>
            <a:off x="7877175" y="2422525"/>
            <a:ext cx="244475" cy="221615"/>
          </a:xfrm>
          <a:prstGeom prst="rightArrow">
            <a:avLst>
              <a:gd name="adj1" fmla="val 50000"/>
              <a:gd name="adj2" fmla="val 50000"/>
            </a:avLst>
          </a:prstGeom>
          <a:solidFill>
            <a:schemeClr val="accent1"/>
          </a:solidFill>
          <a:ln w="12700" cap="flat" cmpd="sng">
            <a:solidFill>
              <a:srgbClr val="A1A1A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8" name="Google Shape;398;p35"/>
          <p:cNvSpPr txBox="1"/>
          <p:nvPr/>
        </p:nvSpPr>
        <p:spPr>
          <a:xfrm>
            <a:off x="127635" y="4420235"/>
            <a:ext cx="1936115" cy="18351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chemeClr val="lt1"/>
                </a:solidFill>
                <a:latin typeface="Arial"/>
                <a:ea typeface="Arial"/>
                <a:cs typeface="Arial"/>
                <a:sym typeface="Arial"/>
              </a:rPr>
              <a:t>https://www.youtube.com/watch?v=aDW44NPhNw0</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6"/>
          <p:cNvSpPr txBox="1"/>
          <p:nvPr/>
        </p:nvSpPr>
        <p:spPr>
          <a:xfrm>
            <a:off x="127635" y="478790"/>
            <a:ext cx="87813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F Score: Harmonic Mean vs Aritm</a:t>
            </a:r>
            <a:r>
              <a:rPr lang="en-US" sz="2500" b="1">
                <a:solidFill>
                  <a:srgbClr val="0F3570"/>
                </a:solidFill>
                <a:latin typeface="Overlock"/>
                <a:ea typeface="Overlock"/>
                <a:cs typeface="Overlock"/>
                <a:sym typeface="Overlock"/>
              </a:rPr>
              <a:t>e</a:t>
            </a:r>
            <a:r>
              <a:rPr lang="en-US" sz="2500" b="1" i="0" u="none" strike="noStrike" cap="none">
                <a:solidFill>
                  <a:srgbClr val="0F3570"/>
                </a:solidFill>
                <a:latin typeface="Overlock"/>
                <a:ea typeface="Overlock"/>
                <a:cs typeface="Overlock"/>
                <a:sym typeface="Overlock"/>
              </a:rPr>
              <a:t>tik Mean</a:t>
            </a:r>
            <a:endParaRPr sz="2500" b="1" i="0" u="none" strike="noStrike" cap="none">
              <a:solidFill>
                <a:srgbClr val="0F3570"/>
              </a:solidFill>
              <a:latin typeface="Overlock"/>
              <a:ea typeface="Overlock"/>
              <a:cs typeface="Overlock"/>
              <a:sym typeface="Overlock"/>
            </a:endParaRPr>
          </a:p>
        </p:txBody>
      </p:sp>
      <p:sp>
        <p:nvSpPr>
          <p:cNvPr id="404" name="Google Shape;404;p36"/>
          <p:cNvSpPr txBox="1"/>
          <p:nvPr/>
        </p:nvSpPr>
        <p:spPr>
          <a:xfrm>
            <a:off x="234050" y="852181"/>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405" name="Google Shape;405;p36"/>
          <p:cNvSpPr txBox="1"/>
          <p:nvPr/>
        </p:nvSpPr>
        <p:spPr>
          <a:xfrm>
            <a:off x="127635" y="1044575"/>
            <a:ext cx="2642870" cy="499110"/>
          </a:xfrm>
          <a:prstGeom prst="rect">
            <a:avLst/>
          </a:prstGeom>
          <a:noFill/>
          <a:ln>
            <a:noFill/>
          </a:ln>
        </p:spPr>
        <p:txBody>
          <a:bodyPr spcFirstLastPara="1" wrap="square" lIns="91425" tIns="91425" rIns="91425" bIns="91425" anchor="t" anchorCtr="0">
            <a:spAutoFit/>
          </a:bodyPr>
          <a:lstStyle/>
          <a:p>
            <a:pPr marL="298450" marR="0" lvl="0" indent="-285750" algn="l" rtl="0">
              <a:lnSpc>
                <a:spcPct val="115000"/>
              </a:lnSpc>
              <a:spcBef>
                <a:spcPts val="100"/>
              </a:spcBef>
              <a:spcAft>
                <a:spcPts val="0"/>
              </a:spcAft>
              <a:buClr>
                <a:srgbClr val="000000"/>
              </a:buClr>
              <a:buSzPts val="1200"/>
              <a:buFont typeface="Arial"/>
              <a:buChar char="•"/>
            </a:pPr>
            <a:r>
              <a:rPr lang="en-US" sz="1800" b="1" i="1" u="none" strike="noStrike" cap="none">
                <a:solidFill>
                  <a:srgbClr val="0F3570"/>
                </a:solidFill>
                <a:latin typeface="Overlock"/>
                <a:ea typeface="Overlock"/>
                <a:cs typeface="Overlock"/>
                <a:sym typeface="Overlock"/>
              </a:rPr>
              <a:t>Aritmatik</a:t>
            </a:r>
            <a:r>
              <a:rPr lang="en-US" sz="1800" b="0" i="1" u="none" strike="noStrike" cap="none">
                <a:solidFill>
                  <a:srgbClr val="0F3570"/>
                </a:solidFill>
                <a:latin typeface="Overlock"/>
                <a:ea typeface="Overlock"/>
                <a:cs typeface="Overlock"/>
                <a:sym typeface="Overlock"/>
              </a:rPr>
              <a:t> Mean</a:t>
            </a:r>
            <a:endParaRPr sz="1800" b="0" i="0" u="none" strike="noStrike" cap="none">
              <a:solidFill>
                <a:srgbClr val="000000"/>
              </a:solidFill>
              <a:latin typeface="Overlock"/>
              <a:ea typeface="Overlock"/>
              <a:cs typeface="Overlock"/>
              <a:sym typeface="Overlock"/>
            </a:endParaRPr>
          </a:p>
        </p:txBody>
      </p:sp>
      <p:pic>
        <p:nvPicPr>
          <p:cNvPr id="406" name="Google Shape;406;p36" descr="Screenshot (397)"/>
          <p:cNvPicPr preferRelativeResize="0"/>
          <p:nvPr/>
        </p:nvPicPr>
        <p:blipFill rotWithShape="1">
          <a:blip r:embed="rId3">
            <a:alphaModFix/>
          </a:blip>
          <a:srcRect/>
          <a:stretch/>
        </p:blipFill>
        <p:spPr>
          <a:xfrm>
            <a:off x="205105" y="1543685"/>
            <a:ext cx="4104640" cy="2308860"/>
          </a:xfrm>
          <a:prstGeom prst="rect">
            <a:avLst/>
          </a:prstGeom>
          <a:noFill/>
          <a:ln>
            <a:noFill/>
          </a:ln>
        </p:spPr>
      </p:pic>
      <p:pic>
        <p:nvPicPr>
          <p:cNvPr id="407" name="Google Shape;407;p36" descr="Screenshot (398)"/>
          <p:cNvPicPr preferRelativeResize="0"/>
          <p:nvPr/>
        </p:nvPicPr>
        <p:blipFill rotWithShape="1">
          <a:blip r:embed="rId4">
            <a:alphaModFix/>
          </a:blip>
          <a:srcRect/>
          <a:stretch/>
        </p:blipFill>
        <p:spPr>
          <a:xfrm>
            <a:off x="4693920" y="1572895"/>
            <a:ext cx="4144645" cy="2331720"/>
          </a:xfrm>
          <a:prstGeom prst="rect">
            <a:avLst/>
          </a:prstGeom>
          <a:noFill/>
          <a:ln>
            <a:noFill/>
          </a:ln>
        </p:spPr>
      </p:pic>
      <p:sp>
        <p:nvSpPr>
          <p:cNvPr id="408" name="Google Shape;408;p36"/>
          <p:cNvSpPr txBox="1"/>
          <p:nvPr/>
        </p:nvSpPr>
        <p:spPr>
          <a:xfrm>
            <a:off x="205105" y="3852545"/>
            <a:ext cx="1620520" cy="8299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jika beli 3  topi, harga</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 3 x 13 = 39</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jika beli 5 topi, harga</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 5 x 13 - 65</a:t>
            </a:r>
            <a:endParaRPr/>
          </a:p>
        </p:txBody>
      </p:sp>
      <p:cxnSp>
        <p:nvCxnSpPr>
          <p:cNvPr id="409" name="Google Shape;409;p36"/>
          <p:cNvCxnSpPr/>
          <p:nvPr/>
        </p:nvCxnSpPr>
        <p:spPr>
          <a:xfrm>
            <a:off x="2186940" y="1242695"/>
            <a:ext cx="0" cy="3594735"/>
          </a:xfrm>
          <a:prstGeom prst="straightConnector1">
            <a:avLst/>
          </a:prstGeom>
          <a:noFill/>
          <a:ln w="28575" cap="flat" cmpd="sng">
            <a:solidFill>
              <a:srgbClr val="A1A1A1"/>
            </a:solidFill>
            <a:prstDash val="solid"/>
            <a:miter lim="800000"/>
            <a:headEnd type="none" w="sm" len="sm"/>
            <a:tailEnd type="none" w="sm" len="sm"/>
          </a:ln>
        </p:spPr>
      </p:cxnSp>
      <p:sp>
        <p:nvSpPr>
          <p:cNvPr id="410" name="Google Shape;410;p36"/>
          <p:cNvSpPr txBox="1"/>
          <p:nvPr/>
        </p:nvSpPr>
        <p:spPr>
          <a:xfrm>
            <a:off x="4808855" y="3956685"/>
            <a:ext cx="1620520" cy="8299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jika beli 3  topi, harga</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 3 x 11,8 = 3,4</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jika beli 5 topi, harga</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 5 x 11,8 - 59</a:t>
            </a:r>
            <a:endParaRPr/>
          </a:p>
        </p:txBody>
      </p:sp>
      <p:sp>
        <p:nvSpPr>
          <p:cNvPr id="411" name="Google Shape;411;p36"/>
          <p:cNvSpPr txBox="1"/>
          <p:nvPr/>
        </p:nvSpPr>
        <p:spPr>
          <a:xfrm>
            <a:off x="4693920" y="1059180"/>
            <a:ext cx="2642870" cy="499110"/>
          </a:xfrm>
          <a:prstGeom prst="rect">
            <a:avLst/>
          </a:prstGeom>
          <a:noFill/>
          <a:ln>
            <a:noFill/>
          </a:ln>
        </p:spPr>
        <p:txBody>
          <a:bodyPr spcFirstLastPara="1" wrap="square" lIns="91425" tIns="91425" rIns="91425" bIns="91425" anchor="t" anchorCtr="0">
            <a:spAutoFit/>
          </a:bodyPr>
          <a:lstStyle/>
          <a:p>
            <a:pPr marL="298450" marR="0" lvl="0" indent="-285750" algn="l" rtl="0">
              <a:lnSpc>
                <a:spcPct val="115000"/>
              </a:lnSpc>
              <a:spcBef>
                <a:spcPts val="100"/>
              </a:spcBef>
              <a:spcAft>
                <a:spcPts val="0"/>
              </a:spcAft>
              <a:buClr>
                <a:srgbClr val="000000"/>
              </a:buClr>
              <a:buSzPts val="1200"/>
              <a:buFont typeface="Arial"/>
              <a:buChar char="•"/>
            </a:pPr>
            <a:r>
              <a:rPr lang="en-US" sz="1800" b="1" i="1" u="none" strike="noStrike" cap="none">
                <a:solidFill>
                  <a:srgbClr val="0F3570"/>
                </a:solidFill>
                <a:latin typeface="Overlock"/>
                <a:ea typeface="Overlock"/>
                <a:cs typeface="Overlock"/>
                <a:sym typeface="Overlock"/>
              </a:rPr>
              <a:t>Harmonic</a:t>
            </a:r>
            <a:r>
              <a:rPr lang="en-US" sz="1800" b="0" i="1" u="none" strike="noStrike" cap="none">
                <a:solidFill>
                  <a:srgbClr val="0F3570"/>
                </a:solidFill>
                <a:latin typeface="Overlock"/>
                <a:ea typeface="Overlock"/>
                <a:cs typeface="Overlock"/>
                <a:sym typeface="Overlock"/>
              </a:rPr>
              <a:t> Mean</a:t>
            </a:r>
            <a:endParaRPr sz="1800" b="0" i="0" u="none" strike="noStrike" cap="none">
              <a:solidFill>
                <a:srgbClr val="000000"/>
              </a:solidFill>
              <a:latin typeface="Overlock"/>
              <a:ea typeface="Overlock"/>
              <a:cs typeface="Overlock"/>
              <a:sym typeface="Overlock"/>
            </a:endParaRPr>
          </a:p>
        </p:txBody>
      </p:sp>
      <p:sp>
        <p:nvSpPr>
          <p:cNvPr id="412" name="Google Shape;412;p36"/>
          <p:cNvSpPr txBox="1"/>
          <p:nvPr/>
        </p:nvSpPr>
        <p:spPr>
          <a:xfrm>
            <a:off x="2913380" y="4860290"/>
            <a:ext cx="1850390" cy="18351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chemeClr val="lt1"/>
                </a:solidFill>
                <a:latin typeface="Arial"/>
                <a:ea typeface="Arial"/>
                <a:cs typeface="Arial"/>
                <a:sym typeface="Arial"/>
              </a:rPr>
              <a:t>https://www.youtube.com/watch?v=kfEuqcA6vYw</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7"/>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F Score</a:t>
            </a:r>
            <a:endParaRPr sz="2500" b="1" i="0" u="none" strike="noStrike" cap="none">
              <a:solidFill>
                <a:srgbClr val="0F3570"/>
              </a:solidFill>
              <a:latin typeface="Overlock"/>
              <a:ea typeface="Overlock"/>
              <a:cs typeface="Overlock"/>
              <a:sym typeface="Overlock"/>
            </a:endParaRPr>
          </a:p>
        </p:txBody>
      </p:sp>
      <p:sp>
        <p:nvSpPr>
          <p:cNvPr id="418" name="Google Shape;418;p37"/>
          <p:cNvSpPr txBox="1"/>
          <p:nvPr/>
        </p:nvSpPr>
        <p:spPr>
          <a:xfrm>
            <a:off x="234050" y="852181"/>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419" name="Google Shape;419;p37"/>
          <p:cNvSpPr txBox="1"/>
          <p:nvPr/>
        </p:nvSpPr>
        <p:spPr>
          <a:xfrm>
            <a:off x="106051" y="852175"/>
            <a:ext cx="8010600" cy="1456200"/>
          </a:xfrm>
          <a:prstGeom prst="rect">
            <a:avLst/>
          </a:prstGeom>
          <a:noFill/>
          <a:ln>
            <a:noFill/>
          </a:ln>
        </p:spPr>
        <p:txBody>
          <a:bodyPr spcFirstLastPara="1" wrap="square" lIns="91425" tIns="91425" rIns="91425" bIns="91425" anchor="t" anchorCtr="0">
            <a:spAutoFit/>
          </a:bodyPr>
          <a:lstStyle/>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Contoh:</a:t>
            </a:r>
            <a:endParaRPr/>
          </a:p>
          <a:p>
            <a:pPr marL="12700" marR="0" lvl="0" indent="0" algn="l" rtl="0">
              <a:lnSpc>
                <a:spcPct val="115000"/>
              </a:lnSpc>
              <a:spcBef>
                <a:spcPts val="100"/>
              </a:spcBef>
              <a:spcAft>
                <a:spcPts val="0"/>
              </a:spcAft>
              <a:buClr>
                <a:srgbClr val="000000"/>
              </a:buClr>
              <a:buSzPts val="1200"/>
              <a:buFont typeface="Arial"/>
              <a:buNone/>
            </a:pPr>
            <a:r>
              <a:rPr lang="en-US" sz="1800" b="0" i="0" u="none" strike="noStrike" cap="none">
                <a:solidFill>
                  <a:srgbClr val="000000"/>
                </a:solidFill>
                <a:latin typeface="Overlock"/>
                <a:ea typeface="Overlock"/>
                <a:cs typeface="Overlock"/>
                <a:sym typeface="Overlock"/>
              </a:rPr>
              <a:t>Jika kita ingin mendeteksi transaksi fraud, metrik apa yang lebih optimal?:</a:t>
            </a:r>
            <a:endParaRPr/>
          </a:p>
          <a:p>
            <a:pPr marL="755650" marR="0" lvl="1" indent="-285750" algn="l" rtl="0">
              <a:lnSpc>
                <a:spcPct val="115000"/>
              </a:lnSpc>
              <a:spcBef>
                <a:spcPts val="100"/>
              </a:spcBef>
              <a:spcAft>
                <a:spcPts val="0"/>
              </a:spcAft>
              <a:buClr>
                <a:srgbClr val="000000"/>
              </a:buClr>
              <a:buSzPts val="1200"/>
              <a:buFont typeface="Arial"/>
              <a:buChar char="•"/>
            </a:pPr>
            <a:r>
              <a:rPr lang="en-US" sz="1800" b="0" i="0" u="none" strike="noStrike" cap="none">
                <a:solidFill>
                  <a:srgbClr val="000000"/>
                </a:solidFill>
                <a:latin typeface="Overlock"/>
                <a:ea typeface="Overlock"/>
                <a:cs typeface="Overlock"/>
                <a:sym typeface="Overlock"/>
              </a:rPr>
              <a:t>apakah cenderung pada Presisi, atau</a:t>
            </a:r>
            <a:endParaRPr/>
          </a:p>
          <a:p>
            <a:pPr marL="755650" marR="0" lvl="1" indent="-285750" algn="l" rtl="0">
              <a:lnSpc>
                <a:spcPct val="115000"/>
              </a:lnSpc>
              <a:spcBef>
                <a:spcPts val="100"/>
              </a:spcBef>
              <a:spcAft>
                <a:spcPts val="0"/>
              </a:spcAft>
              <a:buClr>
                <a:srgbClr val="000000"/>
              </a:buClr>
              <a:buSzPts val="1200"/>
              <a:buFont typeface="Arial"/>
              <a:buChar char="•"/>
            </a:pPr>
            <a:r>
              <a:rPr lang="en-US" sz="1800" b="0" i="0" u="none" strike="noStrike" cap="none">
                <a:solidFill>
                  <a:srgbClr val="000000"/>
                </a:solidFill>
                <a:latin typeface="Overlock"/>
                <a:ea typeface="Overlock"/>
                <a:cs typeface="Overlock"/>
                <a:sym typeface="Overlock"/>
              </a:rPr>
              <a:t>apakah cenderung pada Recall</a:t>
            </a:r>
            <a:endParaRPr/>
          </a:p>
        </p:txBody>
      </p:sp>
      <p:pic>
        <p:nvPicPr>
          <p:cNvPr id="420" name="Google Shape;420;p37" descr="Screenshot (390)"/>
          <p:cNvPicPr preferRelativeResize="0"/>
          <p:nvPr/>
        </p:nvPicPr>
        <p:blipFill rotWithShape="1">
          <a:blip r:embed="rId3">
            <a:alphaModFix/>
          </a:blip>
          <a:srcRect l="3854" t="7000" r="68" b="31209"/>
          <a:stretch/>
        </p:blipFill>
        <p:spPr>
          <a:xfrm>
            <a:off x="1206500" y="2538730"/>
            <a:ext cx="6754495" cy="2443480"/>
          </a:xfrm>
          <a:prstGeom prst="rect">
            <a:avLst/>
          </a:prstGeom>
          <a:noFill/>
          <a:ln>
            <a:noFill/>
          </a:ln>
        </p:spPr>
      </p:pic>
      <p:sp>
        <p:nvSpPr>
          <p:cNvPr id="421" name="Google Shape;421;p37"/>
          <p:cNvSpPr/>
          <p:nvPr/>
        </p:nvSpPr>
        <p:spPr>
          <a:xfrm>
            <a:off x="1983740" y="3406775"/>
            <a:ext cx="379730" cy="11988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7200" b="1" i="0" u="none" strike="noStrike" cap="none">
                <a:solidFill>
                  <a:schemeClr val="accent4"/>
                </a:solidFill>
                <a:latin typeface="Overlock"/>
                <a:ea typeface="Overlock"/>
                <a:cs typeface="Overlock"/>
                <a:sym typeface="Overlock"/>
              </a:rPr>
              <a:t>?</a:t>
            </a:r>
            <a:endParaRPr/>
          </a:p>
        </p:txBody>
      </p:sp>
      <p:sp>
        <p:nvSpPr>
          <p:cNvPr id="422" name="Google Shape;422;p37"/>
          <p:cNvSpPr/>
          <p:nvPr/>
        </p:nvSpPr>
        <p:spPr>
          <a:xfrm>
            <a:off x="6908165" y="3406775"/>
            <a:ext cx="379730" cy="11988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7200" b="1" i="0" u="none" strike="noStrike" cap="none">
                <a:solidFill>
                  <a:schemeClr val="accent4"/>
                </a:solidFill>
                <a:latin typeface="Overlock"/>
                <a:ea typeface="Overlock"/>
                <a:cs typeface="Overlock"/>
                <a:sym typeface="Overlock"/>
              </a:rPr>
              <a:t>?</a:t>
            </a:r>
            <a:endParaRPr/>
          </a:p>
        </p:txBody>
      </p:sp>
      <p:cxnSp>
        <p:nvCxnSpPr>
          <p:cNvPr id="423" name="Google Shape;423;p37"/>
          <p:cNvCxnSpPr/>
          <p:nvPr/>
        </p:nvCxnSpPr>
        <p:spPr>
          <a:xfrm flipH="1">
            <a:off x="2300605" y="3476625"/>
            <a:ext cx="1833245" cy="588645"/>
          </a:xfrm>
          <a:prstGeom prst="straightConnector1">
            <a:avLst/>
          </a:prstGeom>
          <a:noFill/>
          <a:ln w="9525" cap="flat" cmpd="sng">
            <a:solidFill>
              <a:schemeClr val="accent1"/>
            </a:solidFill>
            <a:prstDash val="solid"/>
            <a:miter lim="800000"/>
            <a:headEnd type="none" w="sm" len="sm"/>
            <a:tailEnd type="stealth" w="med" len="med"/>
          </a:ln>
        </p:spPr>
      </p:cxnSp>
      <p:cxnSp>
        <p:nvCxnSpPr>
          <p:cNvPr id="424" name="Google Shape;424;p37"/>
          <p:cNvCxnSpPr/>
          <p:nvPr/>
        </p:nvCxnSpPr>
        <p:spPr>
          <a:xfrm>
            <a:off x="5027295" y="3461385"/>
            <a:ext cx="1971040" cy="771525"/>
          </a:xfrm>
          <a:prstGeom prst="straightConnector1">
            <a:avLst/>
          </a:prstGeom>
          <a:noFill/>
          <a:ln w="9525" cap="flat" cmpd="sng">
            <a:solidFill>
              <a:schemeClr val="accent1"/>
            </a:solidFill>
            <a:prstDash val="solid"/>
            <a:miter lim="800000"/>
            <a:headEnd type="none" w="sm" len="sm"/>
            <a:tailEnd type="stealth" w="med" len="med"/>
          </a:ln>
        </p:spPr>
      </p:cxnSp>
      <p:sp>
        <p:nvSpPr>
          <p:cNvPr id="425" name="Google Shape;425;p37"/>
          <p:cNvSpPr txBox="1"/>
          <p:nvPr/>
        </p:nvSpPr>
        <p:spPr>
          <a:xfrm>
            <a:off x="7056755" y="2792095"/>
            <a:ext cx="1936115" cy="18351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chemeClr val="lt1"/>
                </a:solidFill>
                <a:latin typeface="Arial"/>
                <a:ea typeface="Arial"/>
                <a:cs typeface="Arial"/>
                <a:sym typeface="Arial"/>
              </a:rPr>
              <a:t>https://www.youtube.com/watch?v=aDW44NPhNw0</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pic>
        <p:nvPicPr>
          <p:cNvPr id="430" name="Google Shape;430;p38" descr="Screenshot (391)"/>
          <p:cNvPicPr preferRelativeResize="0"/>
          <p:nvPr/>
        </p:nvPicPr>
        <p:blipFill rotWithShape="1">
          <a:blip r:embed="rId3">
            <a:alphaModFix/>
          </a:blip>
          <a:srcRect l="4353" t="6111" r="319" b="31358"/>
          <a:stretch/>
        </p:blipFill>
        <p:spPr>
          <a:xfrm>
            <a:off x="1403350" y="2551430"/>
            <a:ext cx="6349365" cy="2343150"/>
          </a:xfrm>
          <a:prstGeom prst="rect">
            <a:avLst/>
          </a:prstGeom>
          <a:noFill/>
          <a:ln>
            <a:noFill/>
          </a:ln>
        </p:spPr>
      </p:pic>
      <p:sp>
        <p:nvSpPr>
          <p:cNvPr id="431" name="Google Shape;431;p38"/>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F Score</a:t>
            </a:r>
            <a:endParaRPr sz="2500" b="1" i="0" u="none" strike="noStrike" cap="none">
              <a:solidFill>
                <a:srgbClr val="0F3570"/>
              </a:solidFill>
              <a:latin typeface="Overlock"/>
              <a:ea typeface="Overlock"/>
              <a:cs typeface="Overlock"/>
              <a:sym typeface="Overlock"/>
            </a:endParaRPr>
          </a:p>
        </p:txBody>
      </p:sp>
      <p:sp>
        <p:nvSpPr>
          <p:cNvPr id="432" name="Google Shape;432;p38"/>
          <p:cNvSpPr txBox="1"/>
          <p:nvPr/>
        </p:nvSpPr>
        <p:spPr>
          <a:xfrm>
            <a:off x="234050" y="852181"/>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433" name="Google Shape;433;p38"/>
          <p:cNvSpPr txBox="1"/>
          <p:nvPr/>
        </p:nvSpPr>
        <p:spPr>
          <a:xfrm>
            <a:off x="106045" y="852170"/>
            <a:ext cx="8199755" cy="1797050"/>
          </a:xfrm>
          <a:prstGeom prst="rect">
            <a:avLst/>
          </a:prstGeom>
          <a:noFill/>
          <a:ln>
            <a:noFill/>
          </a:ln>
        </p:spPr>
        <p:txBody>
          <a:bodyPr spcFirstLastPara="1" wrap="square" lIns="91425" tIns="91425" rIns="91425" bIns="91425" anchor="t" anchorCtr="0">
            <a:spAutoFit/>
          </a:bodyPr>
          <a:lstStyle/>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Contoh:</a:t>
            </a:r>
            <a:endParaRPr/>
          </a:p>
          <a:p>
            <a:pPr marL="12700" marR="0" lvl="0" indent="0" algn="l" rtl="0">
              <a:lnSpc>
                <a:spcPct val="115000"/>
              </a:lnSpc>
              <a:spcBef>
                <a:spcPts val="100"/>
              </a:spcBef>
              <a:spcAft>
                <a:spcPts val="0"/>
              </a:spcAft>
              <a:buClr>
                <a:srgbClr val="000000"/>
              </a:buClr>
              <a:buSzPts val="1200"/>
              <a:buFont typeface="Arial"/>
              <a:buNone/>
            </a:pPr>
            <a:r>
              <a:rPr lang="en-US" sz="1800" b="0" i="0" u="none" strike="noStrike" cap="none">
                <a:solidFill>
                  <a:srgbClr val="000000"/>
                </a:solidFill>
                <a:latin typeface="Overlock"/>
                <a:ea typeface="Overlock"/>
                <a:cs typeface="Overlock"/>
                <a:sym typeface="Overlock"/>
              </a:rPr>
              <a:t>Jika kita ingin mendeteksi transaksi fraud, metrik apa yang lebih optimal?:</a:t>
            </a:r>
            <a:endParaRPr/>
          </a:p>
          <a:p>
            <a:pPr marL="755650" marR="0" lvl="1" indent="-285750" algn="l" rtl="0">
              <a:lnSpc>
                <a:spcPct val="115000"/>
              </a:lnSpc>
              <a:spcBef>
                <a:spcPts val="100"/>
              </a:spcBef>
              <a:spcAft>
                <a:spcPts val="0"/>
              </a:spcAft>
              <a:buClr>
                <a:srgbClr val="000000"/>
              </a:buClr>
              <a:buSzPts val="1200"/>
              <a:buFont typeface="Arial"/>
              <a:buChar char="•"/>
            </a:pPr>
            <a:r>
              <a:rPr lang="en-US" sz="1800" b="0" i="0" u="none" strike="noStrike" cap="none">
                <a:solidFill>
                  <a:srgbClr val="000000"/>
                </a:solidFill>
                <a:latin typeface="Overlock"/>
                <a:ea typeface="Overlock"/>
                <a:cs typeface="Overlock"/>
                <a:sym typeface="Overlock"/>
              </a:rPr>
              <a:t>cenderung pada Recall, karena lebih baik kita mendeteksi banyak transaksi dianggap fraud (kita dapat melakukan konfirmasi) daripada ada fraud yg lolos deteksi alias kebobolan!</a:t>
            </a:r>
            <a:endParaRPr/>
          </a:p>
        </p:txBody>
      </p:sp>
      <p:cxnSp>
        <p:nvCxnSpPr>
          <p:cNvPr id="434" name="Google Shape;434;p38"/>
          <p:cNvCxnSpPr/>
          <p:nvPr/>
        </p:nvCxnSpPr>
        <p:spPr>
          <a:xfrm>
            <a:off x="4798060" y="3102610"/>
            <a:ext cx="1558925" cy="618490"/>
          </a:xfrm>
          <a:prstGeom prst="straightConnector1">
            <a:avLst/>
          </a:prstGeom>
          <a:noFill/>
          <a:ln w="9525" cap="flat" cmpd="sng">
            <a:solidFill>
              <a:schemeClr val="accent1"/>
            </a:solidFill>
            <a:prstDash val="solid"/>
            <a:miter lim="800000"/>
            <a:headEnd type="none" w="sm" len="sm"/>
            <a:tailEnd type="stealth" w="med" len="med"/>
          </a:ln>
        </p:spPr>
      </p:cxnSp>
      <p:sp>
        <p:nvSpPr>
          <p:cNvPr id="435" name="Google Shape;435;p38"/>
          <p:cNvSpPr/>
          <p:nvPr/>
        </p:nvSpPr>
        <p:spPr>
          <a:xfrm>
            <a:off x="6334125" y="3102610"/>
            <a:ext cx="1914525" cy="1791335"/>
          </a:xfrm>
          <a:prstGeom prst="ellipse">
            <a:avLst/>
          </a:prstGeom>
          <a:noFill/>
          <a:ln w="12700" cap="flat" cmpd="sng">
            <a:solidFill>
              <a:srgbClr val="A1A1A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6" name="Google Shape;436;p38"/>
          <p:cNvSpPr txBox="1"/>
          <p:nvPr/>
        </p:nvSpPr>
        <p:spPr>
          <a:xfrm>
            <a:off x="3603625" y="4959985"/>
            <a:ext cx="1936115" cy="18351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chemeClr val="lt1"/>
                </a:solidFill>
                <a:latin typeface="Arial"/>
                <a:ea typeface="Arial"/>
                <a:cs typeface="Arial"/>
                <a:sym typeface="Arial"/>
              </a:rPr>
              <a:t>https://www.youtube.com/watch?v=aDW44NPhNw0</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g105ef280843_0_87"/>
          <p:cNvSpPr txBox="1">
            <a:spLocks noGrp="1"/>
          </p:cNvSpPr>
          <p:nvPr>
            <p:ph type="title"/>
          </p:nvPr>
        </p:nvSpPr>
        <p:spPr>
          <a:xfrm>
            <a:off x="311700" y="389423"/>
            <a:ext cx="85206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Clr>
                <a:srgbClr val="0F3570"/>
              </a:buClr>
              <a:buSzPct val="115226"/>
              <a:buFont typeface="Corbel"/>
              <a:buNone/>
            </a:pPr>
            <a:r>
              <a:rPr lang="en-US" b="1" i="0" u="none" strike="noStrike" cap="none">
                <a:solidFill>
                  <a:srgbClr val="0F3570"/>
                </a:solidFill>
                <a:latin typeface="Corbel"/>
                <a:ea typeface="Corbel"/>
                <a:cs typeface="Corbel"/>
                <a:sym typeface="Corbel"/>
              </a:rPr>
              <a:t>Deskripsi Topik</a:t>
            </a:r>
            <a:endParaRPr/>
          </a:p>
        </p:txBody>
      </p:sp>
      <p:sp>
        <p:nvSpPr>
          <p:cNvPr id="109" name="Google Shape;109;g105ef280843_0_87"/>
          <p:cNvSpPr txBox="1">
            <a:spLocks noGrp="1"/>
          </p:cNvSpPr>
          <p:nvPr>
            <p:ph type="sldNum" idx="12"/>
          </p:nvPr>
        </p:nvSpPr>
        <p:spPr>
          <a:xfrm>
            <a:off x="8588375" y="4383087"/>
            <a:ext cx="382500" cy="273000"/>
          </a:xfrm>
          <a:prstGeom prst="rect">
            <a:avLst/>
          </a:prstGeom>
          <a:noFill/>
          <a:ln>
            <a:noFill/>
          </a:ln>
        </p:spPr>
        <p:txBody>
          <a:bodyPr spcFirstLastPara="1" wrap="square" lIns="91425" tIns="91425" rIns="91425" bIns="91425" anchor="ctr" anchorCtr="0">
            <a:normAutofit fontScale="77500" lnSpcReduction="20000"/>
          </a:bodyPr>
          <a:lstStyle/>
          <a:p>
            <a:pPr marL="0" lvl="0" indent="0" algn="r" rtl="0">
              <a:spcBef>
                <a:spcPts val="0"/>
              </a:spcBef>
              <a:spcAft>
                <a:spcPts val="0"/>
              </a:spcAft>
              <a:buNone/>
            </a:pPr>
            <a:fld id="{00000000-1234-1234-1234-123412341234}" type="slidenum">
              <a:rPr lang="en-US"/>
              <a:t>4</a:t>
            </a:fld>
            <a:endParaRPr/>
          </a:p>
        </p:txBody>
      </p:sp>
      <p:pic>
        <p:nvPicPr>
          <p:cNvPr id="110" name="Google Shape;110;g105ef280843_0_87"/>
          <p:cNvPicPr preferRelativeResize="0"/>
          <p:nvPr/>
        </p:nvPicPr>
        <p:blipFill rotWithShape="1">
          <a:blip r:embed="rId3">
            <a:alphaModFix/>
          </a:blip>
          <a:srcRect l="26115" t="17339" r="28567" b="32648"/>
          <a:stretch/>
        </p:blipFill>
        <p:spPr>
          <a:xfrm>
            <a:off x="181525" y="1135775"/>
            <a:ext cx="4331525" cy="2987724"/>
          </a:xfrm>
          <a:prstGeom prst="rect">
            <a:avLst/>
          </a:prstGeom>
          <a:noFill/>
          <a:ln>
            <a:noFill/>
          </a:ln>
        </p:spPr>
      </p:pic>
      <p:pic>
        <p:nvPicPr>
          <p:cNvPr id="111" name="Google Shape;111;g105ef280843_0_87"/>
          <p:cNvPicPr preferRelativeResize="0"/>
          <p:nvPr/>
        </p:nvPicPr>
        <p:blipFill rotWithShape="1">
          <a:blip r:embed="rId4">
            <a:alphaModFix/>
          </a:blip>
          <a:srcRect l="27225" t="35600" r="30021" b="14523"/>
          <a:stretch/>
        </p:blipFill>
        <p:spPr>
          <a:xfrm>
            <a:off x="4643250" y="1168575"/>
            <a:ext cx="3626827" cy="2644278"/>
          </a:xfrm>
          <a:prstGeom prst="rect">
            <a:avLst/>
          </a:prstGeom>
          <a:noFill/>
          <a:ln>
            <a:noFill/>
          </a:ln>
        </p:spPr>
      </p:pic>
      <p:pic>
        <p:nvPicPr>
          <p:cNvPr id="112" name="Google Shape;112;g105ef280843_0_87"/>
          <p:cNvPicPr preferRelativeResize="0"/>
          <p:nvPr/>
        </p:nvPicPr>
        <p:blipFill rotWithShape="1">
          <a:blip r:embed="rId5">
            <a:alphaModFix/>
          </a:blip>
          <a:srcRect l="29588" t="54434" r="30854" b="33032"/>
          <a:stretch/>
        </p:blipFill>
        <p:spPr>
          <a:xfrm>
            <a:off x="4905175" y="3683800"/>
            <a:ext cx="3255374" cy="64464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39"/>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Evaluasi Model pada Probabilistik Model</a:t>
            </a:r>
            <a:endParaRPr sz="2500" b="1" i="0" u="none" strike="noStrike" cap="none">
              <a:solidFill>
                <a:srgbClr val="0F3570"/>
              </a:solidFill>
              <a:latin typeface="Overlock"/>
              <a:ea typeface="Overlock"/>
              <a:cs typeface="Overlock"/>
              <a:sym typeface="Overlock"/>
            </a:endParaRPr>
          </a:p>
        </p:txBody>
      </p:sp>
      <p:sp>
        <p:nvSpPr>
          <p:cNvPr id="442" name="Google Shape;442;p39"/>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443" name="Google Shape;443;p39"/>
          <p:cNvSpPr txBox="1"/>
          <p:nvPr/>
        </p:nvSpPr>
        <p:spPr>
          <a:xfrm>
            <a:off x="106150" y="1147551"/>
            <a:ext cx="8803800" cy="1124700"/>
          </a:xfrm>
          <a:prstGeom prst="rect">
            <a:avLst/>
          </a:prstGeom>
          <a:noFill/>
          <a:ln>
            <a:noFill/>
          </a:ln>
        </p:spPr>
        <p:txBody>
          <a:bodyPr spcFirstLastPara="1" wrap="square" lIns="91425" tIns="91425" rIns="91425" bIns="91425" anchor="t" anchorCtr="0">
            <a:spAutoFit/>
          </a:bodyPr>
          <a:lstStyle/>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Model dalam memprediksi dengan menghasilkan nilai probabilitas [0,1] untuk suatu label </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Nilai Probabilitas menu</a:t>
            </a:r>
            <a:r>
              <a:rPr lang="en-US" sz="1800" i="1">
                <a:solidFill>
                  <a:srgbClr val="0F3570"/>
                </a:solidFill>
                <a:latin typeface="Overlock"/>
                <a:ea typeface="Overlock"/>
                <a:cs typeface="Overlock"/>
                <a:sym typeface="Overlock"/>
              </a:rPr>
              <a:t>n</a:t>
            </a:r>
            <a:r>
              <a:rPr lang="en-US" sz="1800" b="0" i="1" u="none" strike="noStrike" cap="none">
                <a:solidFill>
                  <a:srgbClr val="0F3570"/>
                </a:solidFill>
                <a:latin typeface="Overlock"/>
                <a:ea typeface="Overlock"/>
                <a:cs typeface="Overlock"/>
                <a:sym typeface="Overlock"/>
              </a:rPr>
              <a:t>jukkan seberapa yakin terhadap suatu kelas/label</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Label ditentukan dengan menetapkan  suatu threshold</a:t>
            </a:r>
            <a:endParaRPr/>
          </a:p>
        </p:txBody>
      </p:sp>
      <p:sp>
        <p:nvSpPr>
          <p:cNvPr id="444" name="Google Shape;444;p39"/>
          <p:cNvSpPr txBox="1"/>
          <p:nvPr/>
        </p:nvSpPr>
        <p:spPr>
          <a:xfrm>
            <a:off x="106150" y="2317986"/>
            <a:ext cx="8104500" cy="1124700"/>
          </a:xfrm>
          <a:prstGeom prst="rect">
            <a:avLst/>
          </a:prstGeom>
          <a:noFill/>
          <a:ln>
            <a:noFill/>
          </a:ln>
        </p:spPr>
        <p:txBody>
          <a:bodyPr spcFirstLastPara="1" wrap="square" lIns="91425" tIns="91425" rIns="91425" bIns="91425" anchor="t" anchorCtr="0">
            <a:spAutoFit/>
          </a:bodyPr>
          <a:lstStyle/>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Evaluasi dapat dilakukan beberapa metode, diantaranya: </a:t>
            </a:r>
            <a:endParaRPr/>
          </a:p>
          <a:p>
            <a:pPr marL="355600" marR="0" lvl="0" indent="-342900" algn="l" rtl="0">
              <a:lnSpc>
                <a:spcPct val="115000"/>
              </a:lnSpc>
              <a:spcBef>
                <a:spcPts val="100"/>
              </a:spcBef>
              <a:spcAft>
                <a:spcPts val="0"/>
              </a:spcAft>
              <a:buClr>
                <a:srgbClr val="000000"/>
              </a:buClr>
              <a:buSzPts val="1200"/>
              <a:buFont typeface="Arial"/>
              <a:buAutoNum type="alphaLcPeriod"/>
            </a:pPr>
            <a:r>
              <a:rPr lang="en-US" sz="1800" b="0" i="1" u="none" strike="noStrike" cap="none">
                <a:solidFill>
                  <a:srgbClr val="0F3570"/>
                </a:solidFill>
                <a:latin typeface="Overlock"/>
                <a:ea typeface="Overlock"/>
                <a:cs typeface="Overlock"/>
                <a:sym typeface="Overlock"/>
              </a:rPr>
              <a:t>Receiver Operator Characteristic (ROC)  (dan pengembangan ke PR-AUC)</a:t>
            </a:r>
            <a:endParaRPr/>
          </a:p>
          <a:p>
            <a:pPr marL="355600" marR="0" lvl="0" indent="-342900" algn="l" rtl="0">
              <a:lnSpc>
                <a:spcPct val="115000"/>
              </a:lnSpc>
              <a:spcBef>
                <a:spcPts val="100"/>
              </a:spcBef>
              <a:spcAft>
                <a:spcPts val="0"/>
              </a:spcAft>
              <a:buClr>
                <a:srgbClr val="000000"/>
              </a:buClr>
              <a:buSzPts val="1200"/>
              <a:buFont typeface="Arial"/>
              <a:buAutoNum type="alphaLcPeriod"/>
            </a:pPr>
            <a:r>
              <a:rPr lang="en-US" sz="1800" b="0" i="1" u="none" strike="noStrike" cap="none">
                <a:solidFill>
                  <a:srgbClr val="0F3570"/>
                </a:solidFill>
                <a:latin typeface="Overlock"/>
                <a:ea typeface="Overlock"/>
                <a:cs typeface="Overlock"/>
                <a:sym typeface="Overlock"/>
              </a:rPr>
              <a:t>Logarithmic loss function</a:t>
            </a:r>
            <a:endParaRPr/>
          </a:p>
        </p:txBody>
      </p:sp>
      <p:sp>
        <p:nvSpPr>
          <p:cNvPr id="445" name="Google Shape;445;p39"/>
          <p:cNvSpPr txBox="1"/>
          <p:nvPr/>
        </p:nvSpPr>
        <p:spPr>
          <a:xfrm>
            <a:off x="462664" y="4556753"/>
            <a:ext cx="686863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sng" strike="noStrike" cap="none">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https://www.analyticsvidhya.com/blog/2020/10/quick-guide-to-evaluation-metrics-for-supervised-and-unsupervised-machine-learning/</a:t>
            </a:r>
            <a:r>
              <a:rPr lang="en-US" sz="800" b="0" i="0" u="none" strike="noStrike" cap="none">
                <a:solidFill>
                  <a:srgbClr val="000000"/>
                </a:solidFill>
                <a:latin typeface="Arial"/>
                <a:ea typeface="Arial"/>
                <a:cs typeface="Arial"/>
                <a:sym typeface="Arial"/>
              </a:rPr>
              <a:t> </a:t>
            </a:r>
            <a:endParaRPr sz="800" b="0" i="0" u="none" strike="noStrike" cap="non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40"/>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Evaluasi Model pada Probabilistik Model</a:t>
            </a:r>
            <a:endParaRPr sz="2500" b="1" i="0" u="none" strike="noStrike" cap="none">
              <a:solidFill>
                <a:srgbClr val="0F3570"/>
              </a:solidFill>
              <a:latin typeface="Overlock"/>
              <a:ea typeface="Overlock"/>
              <a:cs typeface="Overlock"/>
              <a:sym typeface="Overlock"/>
            </a:endParaRPr>
          </a:p>
        </p:txBody>
      </p:sp>
      <p:sp>
        <p:nvSpPr>
          <p:cNvPr id="451" name="Google Shape;451;p40"/>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452" name="Google Shape;452;p40"/>
          <p:cNvSpPr txBox="1"/>
          <p:nvPr/>
        </p:nvSpPr>
        <p:spPr>
          <a:xfrm>
            <a:off x="106150" y="994699"/>
            <a:ext cx="4364100" cy="3342300"/>
          </a:xfrm>
          <a:prstGeom prst="rect">
            <a:avLst/>
          </a:prstGeom>
          <a:noFill/>
          <a:ln>
            <a:noFill/>
          </a:ln>
        </p:spPr>
        <p:txBody>
          <a:bodyPr spcFirstLastPara="1" wrap="square" lIns="91425" tIns="91425" rIns="91425" bIns="91425" anchor="t" anchorCtr="0">
            <a:spAutoFit/>
          </a:bodyPr>
          <a:lstStyle/>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Evaluasi dapat dilakukan metode Receiver Operating Characteristic (ROC) yaitu dengan mem-plot antara </a:t>
            </a:r>
            <a:r>
              <a:rPr lang="en-US" sz="1800" b="1" i="1" u="none" strike="noStrike" cap="none">
                <a:solidFill>
                  <a:srgbClr val="0F3570"/>
                </a:solidFill>
                <a:latin typeface="Overlock"/>
                <a:ea typeface="Overlock"/>
                <a:cs typeface="Overlock"/>
                <a:sym typeface="Overlock"/>
              </a:rPr>
              <a:t>Recall</a:t>
            </a:r>
            <a:r>
              <a:rPr lang="en-US" sz="1800" b="0" i="1" u="none" strike="noStrike" cap="none">
                <a:solidFill>
                  <a:srgbClr val="0F3570"/>
                </a:solidFill>
                <a:latin typeface="Overlock"/>
                <a:ea typeface="Overlock"/>
                <a:cs typeface="Overlock"/>
                <a:sym typeface="Overlock"/>
              </a:rPr>
              <a:t> (atau disebut juga </a:t>
            </a:r>
            <a:r>
              <a:rPr lang="en-US" sz="1800" b="1" i="1" u="none" strike="noStrike" cap="none">
                <a:solidFill>
                  <a:srgbClr val="0F3570"/>
                </a:solidFill>
                <a:latin typeface="Overlock"/>
                <a:ea typeface="Overlock"/>
                <a:cs typeface="Overlock"/>
                <a:sym typeface="Overlock"/>
              </a:rPr>
              <a:t>True Positive Rate</a:t>
            </a:r>
            <a:r>
              <a:rPr lang="en-US" sz="1800" b="0" i="1" u="none" strike="noStrike" cap="none">
                <a:solidFill>
                  <a:srgbClr val="0F3570"/>
                </a:solidFill>
                <a:latin typeface="Overlock"/>
                <a:ea typeface="Overlock"/>
                <a:cs typeface="Overlock"/>
                <a:sym typeface="Overlock"/>
              </a:rPr>
              <a:t>) sebagai sumbu –y dengan </a:t>
            </a:r>
            <a:r>
              <a:rPr lang="en-US" sz="1800" b="1" i="1" u="none" strike="noStrike" cap="none">
                <a:solidFill>
                  <a:srgbClr val="0F3570"/>
                </a:solidFill>
                <a:latin typeface="Overlock"/>
                <a:ea typeface="Overlock"/>
                <a:cs typeface="Overlock"/>
                <a:sym typeface="Overlock"/>
              </a:rPr>
              <a:t>False Positive Rate</a:t>
            </a:r>
            <a:r>
              <a:rPr lang="en-US" sz="1800" b="0" i="1" u="none" strike="noStrike" cap="none">
                <a:solidFill>
                  <a:srgbClr val="0F3570"/>
                </a:solidFill>
                <a:latin typeface="Overlock"/>
                <a:ea typeface="Overlock"/>
                <a:cs typeface="Overlock"/>
                <a:sym typeface="Overlock"/>
              </a:rPr>
              <a:t> sebagai sumbu-x untuk setiap threshold klasifikasi yang mungkin (threshold antara 0 hingga 1)</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Area yang diperoleh dari ROC dapat digunakan untuk analisis ROC – AUC  (AUC: Area Under Curve), </a:t>
            </a:r>
            <a:endParaRPr/>
          </a:p>
        </p:txBody>
      </p:sp>
      <p:pic>
        <p:nvPicPr>
          <p:cNvPr id="453" name="Google Shape;453;p40" descr="Roc Curve"/>
          <p:cNvPicPr preferRelativeResize="0"/>
          <p:nvPr/>
        </p:nvPicPr>
        <p:blipFill rotWithShape="1">
          <a:blip r:embed="rId3">
            <a:alphaModFix/>
          </a:blip>
          <a:srcRect/>
          <a:stretch/>
        </p:blipFill>
        <p:spPr>
          <a:xfrm>
            <a:off x="4781108" y="939377"/>
            <a:ext cx="3344089" cy="2672916"/>
          </a:xfrm>
          <a:prstGeom prst="rect">
            <a:avLst/>
          </a:prstGeom>
          <a:noFill/>
          <a:ln>
            <a:noFill/>
          </a:ln>
        </p:spPr>
      </p:pic>
      <p:sp>
        <p:nvSpPr>
          <p:cNvPr id="454" name="Google Shape;454;p40"/>
          <p:cNvSpPr txBox="1"/>
          <p:nvPr/>
        </p:nvSpPr>
        <p:spPr>
          <a:xfrm>
            <a:off x="462664" y="4556753"/>
            <a:ext cx="686863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sng" strike="noStrike" cap="none">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https://www.analyticsvidhya.com/blog/2020/10/quick-guide-to-evaluation-metrics-for-supervised-and-unsupervised-machine-learning/</a:t>
            </a:r>
            <a:r>
              <a:rPr lang="en-US" sz="800" b="0" i="0" u="none" strike="noStrike" cap="none">
                <a:solidFill>
                  <a:srgbClr val="000000"/>
                </a:solidFill>
                <a:latin typeface="Arial"/>
                <a:ea typeface="Arial"/>
                <a:cs typeface="Arial"/>
                <a:sym typeface="Arial"/>
              </a:rPr>
              <a:t> </a:t>
            </a:r>
            <a:endParaRPr sz="800" b="0" i="0" u="none" strike="noStrike" cap="non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41"/>
          <p:cNvSpPr txBox="1"/>
          <p:nvPr/>
        </p:nvSpPr>
        <p:spPr>
          <a:xfrm>
            <a:off x="127750" y="479025"/>
            <a:ext cx="608255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ROC vs Akurasi</a:t>
            </a:r>
            <a:endParaRPr sz="2500" b="1" i="0" u="none" strike="noStrike" cap="none">
              <a:solidFill>
                <a:srgbClr val="0F3570"/>
              </a:solidFill>
              <a:latin typeface="Overlock"/>
              <a:ea typeface="Overlock"/>
              <a:cs typeface="Overlock"/>
              <a:sym typeface="Overlock"/>
            </a:endParaRPr>
          </a:p>
        </p:txBody>
      </p:sp>
      <p:sp>
        <p:nvSpPr>
          <p:cNvPr id="460" name="Google Shape;460;p41"/>
          <p:cNvSpPr txBox="1"/>
          <p:nvPr/>
        </p:nvSpPr>
        <p:spPr>
          <a:xfrm>
            <a:off x="234050" y="7986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461" name="Google Shape;461;p41"/>
          <p:cNvSpPr txBox="1"/>
          <p:nvPr/>
        </p:nvSpPr>
        <p:spPr>
          <a:xfrm>
            <a:off x="106150" y="842751"/>
            <a:ext cx="8803800" cy="1148080"/>
          </a:xfrm>
          <a:prstGeom prst="rect">
            <a:avLst/>
          </a:prstGeom>
          <a:noFill/>
          <a:ln>
            <a:noFill/>
          </a:ln>
        </p:spPr>
        <p:txBody>
          <a:bodyPr spcFirstLastPara="1" wrap="square" lIns="91425" tIns="91425" rIns="91425" bIns="91425" anchor="t" anchorCtr="0">
            <a:spAutoFit/>
          </a:bodyPr>
          <a:lstStyle/>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Mengapa perlu ROC-AUC dan tidak cukup menggunakan akurasi?</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ROC-AUC lebih menggambarkan secara lengkap visualisasi untuk semua threshold klasifikasi yang mungkin  (dari confusion matrix yg terbentuk dari perubahan threshold)</a:t>
            </a:r>
            <a:endParaRPr/>
          </a:p>
        </p:txBody>
      </p:sp>
      <p:sp>
        <p:nvSpPr>
          <p:cNvPr id="462" name="Google Shape;462;p41"/>
          <p:cNvSpPr txBox="1"/>
          <p:nvPr/>
        </p:nvSpPr>
        <p:spPr>
          <a:xfrm>
            <a:off x="462664" y="4556753"/>
            <a:ext cx="686863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sng" strike="noStrike" cap="none">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https://www.analyticsvidhya.com/blog/2020/10/quick-guide-to-evaluation-metrics-for-supervised-and-unsupervised-machine-learning/</a:t>
            </a:r>
            <a:r>
              <a:rPr lang="en-US" sz="800" b="0" i="0" u="none" strike="noStrike" cap="none">
                <a:solidFill>
                  <a:srgbClr val="000000"/>
                </a:solidFill>
                <a:latin typeface="Arial"/>
                <a:ea typeface="Arial"/>
                <a:cs typeface="Arial"/>
                <a:sym typeface="Arial"/>
              </a:rPr>
              <a:t> </a:t>
            </a:r>
            <a:endParaRPr sz="800" b="0" i="0" u="none" strike="noStrike" cap="none">
              <a:solidFill>
                <a:srgbClr val="000000"/>
              </a:solidFill>
              <a:latin typeface="Arial"/>
              <a:ea typeface="Arial"/>
              <a:cs typeface="Arial"/>
              <a:sym typeface="Arial"/>
            </a:endParaRPr>
          </a:p>
        </p:txBody>
      </p:sp>
      <p:pic>
        <p:nvPicPr>
          <p:cNvPr id="463" name="Google Shape;463;p41" descr="Roc Curve"/>
          <p:cNvPicPr preferRelativeResize="0"/>
          <p:nvPr/>
        </p:nvPicPr>
        <p:blipFill rotWithShape="1">
          <a:blip r:embed="rId4">
            <a:alphaModFix/>
          </a:blip>
          <a:srcRect/>
          <a:stretch/>
        </p:blipFill>
        <p:spPr>
          <a:xfrm>
            <a:off x="5199573" y="1990937"/>
            <a:ext cx="3344089" cy="2672916"/>
          </a:xfrm>
          <a:prstGeom prst="rect">
            <a:avLst/>
          </a:prstGeom>
          <a:noFill/>
          <a:ln>
            <a:noFill/>
          </a:ln>
        </p:spPr>
      </p:pic>
      <p:sp>
        <p:nvSpPr>
          <p:cNvPr id="464" name="Google Shape;464;p41"/>
          <p:cNvSpPr txBox="1"/>
          <p:nvPr/>
        </p:nvSpPr>
        <p:spPr>
          <a:xfrm>
            <a:off x="112500" y="1998451"/>
            <a:ext cx="4459500" cy="3107690"/>
          </a:xfrm>
          <a:prstGeom prst="rect">
            <a:avLst/>
          </a:prstGeom>
          <a:noFill/>
          <a:ln>
            <a:noFill/>
          </a:ln>
        </p:spPr>
        <p:txBody>
          <a:bodyPr spcFirstLastPara="1" wrap="square" lIns="91425" tIns="91425" rIns="91425" bIns="91425" anchor="t" anchorCtr="0">
            <a:spAutoFit/>
          </a:bodyPr>
          <a:lstStyle/>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Akurasi hanya merepresentasikan performansi pada satu nilai threshold</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1" i="1" u="none" strike="noStrike" cap="none">
                <a:solidFill>
                  <a:srgbClr val="0F3570"/>
                </a:solidFill>
                <a:latin typeface="Overlock"/>
                <a:ea typeface="Overlock"/>
                <a:cs typeface="Overlock"/>
                <a:sym typeface="Overlock"/>
              </a:rPr>
              <a:t>Diskusi</a:t>
            </a:r>
            <a:r>
              <a:rPr lang="en-US" sz="1800" b="0" i="1" u="none" strike="noStrike" cap="none">
                <a:solidFill>
                  <a:srgbClr val="0F3570"/>
                </a:solidFill>
                <a:latin typeface="Overlock"/>
                <a:ea typeface="Overlock"/>
                <a:cs typeface="Overlock"/>
                <a:sym typeface="Overlock"/>
              </a:rPr>
              <a:t>: apa arti garis putus berwarna merah (random guess) pada diagram ROC-AUC ?</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Hasil paling optimal adalah yang menghasilkan AUC paling luas</a:t>
            </a:r>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None/>
            </a:pPr>
            <a:endParaRPr sz="1800" b="0" i="1" u="none" strike="noStrike" cap="none">
              <a:solidFill>
                <a:srgbClr val="0F3570"/>
              </a:solidFill>
              <a:latin typeface="Overlock"/>
              <a:ea typeface="Overlock"/>
              <a:cs typeface="Overlock"/>
              <a:sym typeface="Overlock"/>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42"/>
          <p:cNvSpPr txBox="1"/>
          <p:nvPr/>
        </p:nvSpPr>
        <p:spPr>
          <a:xfrm>
            <a:off x="127750" y="479025"/>
            <a:ext cx="608255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Alternatif lain : PR - ROC </a:t>
            </a:r>
            <a:endParaRPr sz="2500" b="1" i="0" u="none" strike="noStrike" cap="none">
              <a:solidFill>
                <a:srgbClr val="0F3570"/>
              </a:solidFill>
              <a:latin typeface="Overlock"/>
              <a:ea typeface="Overlock"/>
              <a:cs typeface="Overlock"/>
              <a:sym typeface="Overlock"/>
            </a:endParaRPr>
          </a:p>
        </p:txBody>
      </p:sp>
      <p:sp>
        <p:nvSpPr>
          <p:cNvPr id="470" name="Google Shape;470;p42"/>
          <p:cNvSpPr txBox="1"/>
          <p:nvPr/>
        </p:nvSpPr>
        <p:spPr>
          <a:xfrm>
            <a:off x="234050" y="7986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471" name="Google Shape;471;p42"/>
          <p:cNvSpPr txBox="1"/>
          <p:nvPr/>
        </p:nvSpPr>
        <p:spPr>
          <a:xfrm>
            <a:off x="106150" y="842751"/>
            <a:ext cx="8803800" cy="847381"/>
          </a:xfrm>
          <a:prstGeom prst="rect">
            <a:avLst/>
          </a:prstGeom>
          <a:noFill/>
          <a:ln>
            <a:noFill/>
          </a:ln>
        </p:spPr>
        <p:txBody>
          <a:bodyPr spcFirstLastPara="1" wrap="square" lIns="91425" tIns="91425" rIns="91425" bIns="91425" anchor="t" anchorCtr="0">
            <a:spAutoFit/>
          </a:bodyPr>
          <a:lstStyle/>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Plotting antara Precision (sumbu –y) dan Recall (sumbu –x)</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Digunakan untuk kelas yang minoritas yang menjadi perhatian utama cukup kecil</a:t>
            </a:r>
            <a:endParaRPr/>
          </a:p>
        </p:txBody>
      </p:sp>
      <p:sp>
        <p:nvSpPr>
          <p:cNvPr id="472" name="Google Shape;472;p42"/>
          <p:cNvSpPr txBox="1"/>
          <p:nvPr/>
        </p:nvSpPr>
        <p:spPr>
          <a:xfrm>
            <a:off x="462664" y="4556753"/>
            <a:ext cx="686863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sng" strike="noStrike" cap="none">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https://machinelearningmastery.com/tour-of-evaluation-metrics-for-imbalanced-classification/</a:t>
            </a:r>
            <a:r>
              <a:rPr lang="en-US" sz="800" b="0" i="0" u="none" strike="noStrike" cap="none">
                <a:solidFill>
                  <a:srgbClr val="000000"/>
                </a:solidFill>
                <a:latin typeface="Arial"/>
                <a:ea typeface="Arial"/>
                <a:cs typeface="Arial"/>
                <a:sym typeface="Arial"/>
              </a:rPr>
              <a:t> </a:t>
            </a:r>
            <a:endParaRPr sz="800" b="0" i="0" u="none" strike="noStrike" cap="none">
              <a:solidFill>
                <a:srgbClr val="000000"/>
              </a:solidFill>
              <a:latin typeface="Arial"/>
              <a:ea typeface="Arial"/>
              <a:cs typeface="Arial"/>
              <a:sym typeface="Arial"/>
            </a:endParaRPr>
          </a:p>
        </p:txBody>
      </p:sp>
      <p:pic>
        <p:nvPicPr>
          <p:cNvPr id="473" name="Google Shape;473;p42" descr="Depiction of a Precision-Recall Curve"/>
          <p:cNvPicPr preferRelativeResize="0"/>
          <p:nvPr/>
        </p:nvPicPr>
        <p:blipFill rotWithShape="1">
          <a:blip r:embed="rId4">
            <a:alphaModFix/>
          </a:blip>
          <a:srcRect/>
          <a:stretch/>
        </p:blipFill>
        <p:spPr>
          <a:xfrm>
            <a:off x="2390313" y="1467111"/>
            <a:ext cx="2938020" cy="308964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43"/>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Logarithmic loss (log loss)</a:t>
            </a:r>
            <a:endParaRPr sz="2500" b="1" i="0" u="none" strike="noStrike" cap="none">
              <a:solidFill>
                <a:srgbClr val="0F3570"/>
              </a:solidFill>
              <a:latin typeface="Overlock"/>
              <a:ea typeface="Overlock"/>
              <a:cs typeface="Overlock"/>
              <a:sym typeface="Overlock"/>
            </a:endParaRPr>
          </a:p>
        </p:txBody>
      </p:sp>
      <p:sp>
        <p:nvSpPr>
          <p:cNvPr id="479" name="Google Shape;479;p43"/>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480" name="Google Shape;480;p43"/>
          <p:cNvSpPr txBox="1"/>
          <p:nvPr/>
        </p:nvSpPr>
        <p:spPr>
          <a:xfrm>
            <a:off x="106150" y="871425"/>
            <a:ext cx="8803800" cy="7142700"/>
          </a:xfrm>
          <a:prstGeom prst="rect">
            <a:avLst/>
          </a:prstGeom>
          <a:noFill/>
          <a:ln>
            <a:noFill/>
          </a:ln>
        </p:spPr>
        <p:txBody>
          <a:bodyPr spcFirstLastPara="1" wrap="square" lIns="91425" tIns="91425" rIns="91425" bIns="91425" anchor="t" anchorCtr="0">
            <a:spAutoFit/>
          </a:bodyPr>
          <a:lstStyle/>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Menunjukkan seberapa yakin pemberian label terhadap data yang diuji/diobservasi</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Untuk setiap sample, perlu dihitung probabilitas untuk semua semua label yang mungkin</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Nilai log loss berada di [0,~) dan dinyatakan sebagai</a:t>
            </a:r>
            <a:endParaRPr/>
          </a:p>
          <a:p>
            <a:pPr marL="12700" marR="0" lvl="0" indent="0" algn="l" rtl="0">
              <a:lnSpc>
                <a:spcPct val="115000"/>
              </a:lnSpc>
              <a:spcBef>
                <a:spcPts val="100"/>
              </a:spcBef>
              <a:spcAft>
                <a:spcPts val="0"/>
              </a:spcAft>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None/>
            </a:pPr>
            <a:endParaRPr sz="1800" b="0" i="1" u="none" strike="noStrike" cap="none">
              <a:solidFill>
                <a:srgbClr val="0F3570"/>
              </a:solidFill>
              <a:latin typeface="Overlock"/>
              <a:ea typeface="Overlock"/>
              <a:cs typeface="Overlock"/>
              <a:sym typeface="Overlock"/>
            </a:endParaRPr>
          </a:p>
          <a:p>
            <a:pPr marL="298450" marR="0" lvl="0" indent="-285750" algn="l" rtl="0">
              <a:lnSpc>
                <a:spcPct val="115000"/>
              </a:lnSpc>
              <a:spcBef>
                <a:spcPts val="100"/>
              </a:spcBef>
              <a:spcAft>
                <a:spcPts val="0"/>
              </a:spcAft>
              <a:buClr>
                <a:srgbClr val="000000"/>
              </a:buClr>
              <a:buSzPts val="1200"/>
              <a:buFont typeface="Courier New"/>
              <a:buChar char="o"/>
            </a:pPr>
            <a:r>
              <a:rPr lang="en-US" sz="1800" b="0" i="1" u="none" strike="noStrike" cap="none">
                <a:solidFill>
                  <a:srgbClr val="0F3570"/>
                </a:solidFill>
                <a:latin typeface="Overlock"/>
                <a:ea typeface="Overlock"/>
                <a:cs typeface="Overlock"/>
                <a:sym typeface="Overlock"/>
              </a:rPr>
              <a:t>N: jumlah sampel , </a:t>
            </a:r>
            <a:endParaRPr/>
          </a:p>
          <a:p>
            <a:pPr marL="298450" marR="0" lvl="0" indent="-285750" algn="l" rtl="0">
              <a:lnSpc>
                <a:spcPct val="115000"/>
              </a:lnSpc>
              <a:spcBef>
                <a:spcPts val="100"/>
              </a:spcBef>
              <a:spcAft>
                <a:spcPts val="0"/>
              </a:spcAft>
              <a:buClr>
                <a:srgbClr val="000000"/>
              </a:buClr>
              <a:buSzPts val="1200"/>
              <a:buFont typeface="Courier New"/>
              <a:buChar char="o"/>
            </a:pPr>
            <a:r>
              <a:rPr lang="en-US" sz="1800" b="0" i="1" u="none" strike="noStrike" cap="none">
                <a:solidFill>
                  <a:srgbClr val="0F3570"/>
                </a:solidFill>
                <a:latin typeface="Overlock"/>
                <a:ea typeface="Overlock"/>
                <a:cs typeface="Overlock"/>
                <a:sym typeface="Overlock"/>
              </a:rPr>
              <a:t>M : jumlah class , </a:t>
            </a:r>
            <a:endParaRPr/>
          </a:p>
          <a:p>
            <a:pPr marL="298450" marR="0" lvl="0" indent="-285750" algn="l" rtl="0">
              <a:lnSpc>
                <a:spcPct val="115000"/>
              </a:lnSpc>
              <a:spcBef>
                <a:spcPts val="100"/>
              </a:spcBef>
              <a:spcAft>
                <a:spcPts val="0"/>
              </a:spcAft>
              <a:buClr>
                <a:srgbClr val="000000"/>
              </a:buClr>
              <a:buSzPts val="1200"/>
              <a:buFont typeface="Courier New"/>
              <a:buChar char="o"/>
            </a:pPr>
            <a:r>
              <a:rPr lang="en-US" sz="1800" b="0" i="1" u="none" strike="noStrike" cap="none">
                <a:solidFill>
                  <a:srgbClr val="0F3570"/>
                </a:solidFill>
                <a:latin typeface="Overlock"/>
                <a:ea typeface="Overlock"/>
                <a:cs typeface="Overlock"/>
                <a:sym typeface="Overlock"/>
              </a:rPr>
              <a:t>y</a:t>
            </a:r>
            <a:r>
              <a:rPr lang="en-US" sz="1800" b="0" i="1" u="none" strike="noStrike" cap="none" baseline="-25000">
                <a:solidFill>
                  <a:srgbClr val="0F3570"/>
                </a:solidFill>
                <a:latin typeface="Overlock"/>
                <a:ea typeface="Overlock"/>
                <a:cs typeface="Overlock"/>
                <a:sym typeface="Overlock"/>
              </a:rPr>
              <a:t>ij</a:t>
            </a:r>
            <a:r>
              <a:rPr lang="en-US" sz="1800" b="0" i="1" u="none" strike="noStrike" cap="none">
                <a:solidFill>
                  <a:srgbClr val="0F3570"/>
                </a:solidFill>
                <a:latin typeface="Overlock"/>
                <a:ea typeface="Overlock"/>
                <a:cs typeface="Overlock"/>
                <a:sym typeface="Overlock"/>
              </a:rPr>
              <a:t> menunjukkan apakah sample i adalah kelas j atau bukan </a:t>
            </a:r>
            <a:endParaRPr/>
          </a:p>
          <a:p>
            <a:pPr marL="298450" marR="0" lvl="0" indent="-285750" algn="l" rtl="0">
              <a:lnSpc>
                <a:spcPct val="115000"/>
              </a:lnSpc>
              <a:spcBef>
                <a:spcPts val="100"/>
              </a:spcBef>
              <a:spcAft>
                <a:spcPts val="0"/>
              </a:spcAft>
              <a:buClr>
                <a:srgbClr val="000000"/>
              </a:buClr>
              <a:buSzPts val="1200"/>
              <a:buFont typeface="Courier New"/>
              <a:buChar char="o"/>
            </a:pPr>
            <a:r>
              <a:rPr lang="en-US" sz="1800" b="0" i="1" u="none" strike="noStrike" cap="none">
                <a:solidFill>
                  <a:srgbClr val="0F3570"/>
                </a:solidFill>
                <a:latin typeface="Overlock"/>
                <a:ea typeface="Overlock"/>
                <a:cs typeface="Overlock"/>
                <a:sym typeface="Overlock"/>
              </a:rPr>
              <a:t>p</a:t>
            </a:r>
            <a:r>
              <a:rPr lang="en-US" sz="1800" b="0" i="1" u="none" strike="noStrike" cap="none" baseline="-25000">
                <a:solidFill>
                  <a:srgbClr val="0F3570"/>
                </a:solidFill>
                <a:latin typeface="Overlock"/>
                <a:ea typeface="Overlock"/>
                <a:cs typeface="Overlock"/>
                <a:sym typeface="Overlock"/>
              </a:rPr>
              <a:t>ij</a:t>
            </a:r>
            <a:r>
              <a:rPr lang="en-US" sz="1800" b="0" i="1" u="none" strike="noStrike" cap="none">
                <a:solidFill>
                  <a:srgbClr val="0F3570"/>
                </a:solidFill>
                <a:latin typeface="Overlock"/>
                <a:ea typeface="Overlock"/>
                <a:cs typeface="Overlock"/>
                <a:sym typeface="Overlock"/>
              </a:rPr>
              <a:t> menunjukkan probability sample i adalah kelas j</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1" i="1" u="none" strike="noStrike" cap="none">
                <a:solidFill>
                  <a:srgbClr val="0F3570"/>
                </a:solidFill>
                <a:latin typeface="Overlock"/>
                <a:ea typeface="Overlock"/>
                <a:cs typeface="Overlock"/>
                <a:sym typeface="Overlock"/>
              </a:rPr>
              <a:t>Diskusi</a:t>
            </a:r>
            <a:r>
              <a:rPr lang="en-US" sz="1800" b="0" i="1" u="none" strike="noStrike" cap="none">
                <a:solidFill>
                  <a:srgbClr val="0F3570"/>
                </a:solidFill>
                <a:latin typeface="Overlock"/>
                <a:ea typeface="Overlock"/>
                <a:cs typeface="Overlock"/>
                <a:sym typeface="Overlock"/>
              </a:rPr>
              <a:t>: semakin baik prediksi, nilai log loss semakin besar atau semakin kecil?</a:t>
            </a:r>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p:txBody>
      </p:sp>
      <p:pic>
        <p:nvPicPr>
          <p:cNvPr id="481" name="Google Shape;481;p43" descr="Log Loss"/>
          <p:cNvPicPr preferRelativeResize="0"/>
          <p:nvPr/>
        </p:nvPicPr>
        <p:blipFill rotWithShape="1">
          <a:blip r:embed="rId3">
            <a:alphaModFix/>
          </a:blip>
          <a:srcRect/>
          <a:stretch/>
        </p:blipFill>
        <p:spPr>
          <a:xfrm>
            <a:off x="1600200" y="1924128"/>
            <a:ext cx="3723098" cy="71747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44"/>
          <p:cNvSpPr txBox="1"/>
          <p:nvPr/>
        </p:nvSpPr>
        <p:spPr>
          <a:xfrm>
            <a:off x="106150" y="515447"/>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Penerapan evaluasi model : Medis </a:t>
            </a:r>
            <a:endParaRPr sz="2500" b="1" i="0" u="none" strike="noStrike" cap="none">
              <a:solidFill>
                <a:srgbClr val="0F3570"/>
              </a:solidFill>
              <a:latin typeface="Overlock"/>
              <a:ea typeface="Overlock"/>
              <a:cs typeface="Overlock"/>
              <a:sym typeface="Overlock"/>
            </a:endParaRPr>
          </a:p>
        </p:txBody>
      </p:sp>
      <p:sp>
        <p:nvSpPr>
          <p:cNvPr id="487" name="Google Shape;487;p44"/>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488" name="Google Shape;488;p44"/>
          <p:cNvSpPr txBox="1"/>
          <p:nvPr/>
        </p:nvSpPr>
        <p:spPr>
          <a:xfrm>
            <a:off x="106150" y="1047180"/>
            <a:ext cx="8803800" cy="3432000"/>
          </a:xfrm>
          <a:prstGeom prst="rect">
            <a:avLst/>
          </a:prstGeom>
          <a:noFill/>
          <a:ln>
            <a:noFill/>
          </a:ln>
        </p:spPr>
        <p:txBody>
          <a:bodyPr spcFirstLastPara="1" wrap="square" lIns="91425" tIns="91425" rIns="91425" bIns="91425" anchor="t" anchorCtr="0">
            <a:spAutoFit/>
          </a:bodyPr>
          <a:lstStyle/>
          <a:p>
            <a:pPr marL="12700" marR="0" lvl="0" indent="0" algn="l" rtl="0">
              <a:lnSpc>
                <a:spcPct val="115000"/>
              </a:lnSpc>
              <a:spcBef>
                <a:spcPts val="100"/>
              </a:spcBef>
              <a:spcAft>
                <a:spcPts val="0"/>
              </a:spcAft>
              <a:buClr>
                <a:srgbClr val="000000"/>
              </a:buClr>
              <a:buSzPts val="1200"/>
              <a:buFont typeface="Arial"/>
              <a:buNone/>
            </a:pPr>
            <a:r>
              <a:rPr lang="en-US" sz="1800" b="0" i="1" u="none" strike="noStrike" cap="none">
                <a:solidFill>
                  <a:srgbClr val="0F3570"/>
                </a:solidFill>
                <a:latin typeface="Overlock"/>
                <a:ea typeface="Overlock"/>
                <a:cs typeface="Overlock"/>
                <a:sym typeface="Overlock"/>
              </a:rPr>
              <a:t>Evaluasi model sangat bergantung kepada kasus dan distribusi data. Contoh model untuk medis: </a:t>
            </a:r>
            <a:endParaRPr/>
          </a:p>
          <a:p>
            <a:pPr marL="298450" marR="0" lvl="1"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deteksi penyakit menular (misalnya alat detektor G-Nose untuk penyakit Covid-19)</a:t>
            </a:r>
            <a:endParaRPr/>
          </a:p>
          <a:p>
            <a:pPr marL="298450" marR="0" lvl="1"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deteksi kanker (misalnya kanker ganas / jinak pada kanker payudara , kanker serviks, dsb)</a:t>
            </a:r>
            <a:endParaRPr sz="1800" b="0" i="1" u="none" strike="noStrike" cap="none">
              <a:solidFill>
                <a:srgbClr val="0F3570"/>
              </a:solidFill>
              <a:latin typeface="Overlock"/>
              <a:ea typeface="Overlock"/>
              <a:cs typeface="Overlock"/>
              <a:sym typeface="Overlock"/>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deteksi kehamilan</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deteksi kekurangan gizi</a:t>
            </a:r>
            <a:endParaRPr/>
          </a:p>
          <a:p>
            <a:pPr marL="12700" marR="0" lvl="0" indent="0" algn="l" rtl="0">
              <a:lnSpc>
                <a:spcPct val="115000"/>
              </a:lnSpc>
              <a:spcBef>
                <a:spcPts val="100"/>
              </a:spcBef>
              <a:spcAft>
                <a:spcPts val="0"/>
              </a:spcAft>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None/>
            </a:pPr>
            <a:r>
              <a:rPr lang="en-US" sz="1800" b="0" i="1" u="none" strike="noStrike" cap="none">
                <a:solidFill>
                  <a:srgbClr val="0F3570"/>
                </a:solidFill>
                <a:latin typeface="Overlock"/>
                <a:ea typeface="Overlock"/>
                <a:cs typeface="Overlock"/>
                <a:sym typeface="Overlock"/>
              </a:rPr>
              <a:t>Ingat kembali detektor X untuk kasus Covid-19.  </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Dari parameter evaluasi : TP, TN, FP, FN, parameter manakah yang perlu untuk ditekan?</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Dari parameter FP dan FN parameter mana yang paling krusial, dimana kesalahannya berakibat fatal bagi manusia?</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45"/>
          <p:cNvSpPr txBox="1"/>
          <p:nvPr/>
        </p:nvSpPr>
        <p:spPr>
          <a:xfrm>
            <a:off x="106149" y="515447"/>
            <a:ext cx="5975673"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Penerapan evaluasi model: Kebencanaan </a:t>
            </a:r>
            <a:endParaRPr sz="2500" b="1" i="0" u="none" strike="noStrike" cap="none">
              <a:solidFill>
                <a:srgbClr val="0F3570"/>
              </a:solidFill>
              <a:latin typeface="Overlock"/>
              <a:ea typeface="Overlock"/>
              <a:cs typeface="Overlock"/>
              <a:sym typeface="Overlock"/>
            </a:endParaRPr>
          </a:p>
        </p:txBody>
      </p:sp>
      <p:sp>
        <p:nvSpPr>
          <p:cNvPr id="494" name="Google Shape;494;p45"/>
          <p:cNvSpPr txBox="1"/>
          <p:nvPr/>
        </p:nvSpPr>
        <p:spPr>
          <a:xfrm>
            <a:off x="106150" y="1116123"/>
            <a:ext cx="8803800" cy="2450400"/>
          </a:xfrm>
          <a:prstGeom prst="rect">
            <a:avLst/>
          </a:prstGeom>
          <a:noFill/>
          <a:ln>
            <a:noFill/>
          </a:ln>
        </p:spPr>
        <p:txBody>
          <a:bodyPr spcFirstLastPara="1" wrap="square" lIns="91425" tIns="91425" rIns="91425" bIns="91425" anchor="t" anchorCtr="0">
            <a:spAutoFit/>
          </a:bodyPr>
          <a:lstStyle/>
          <a:p>
            <a:pPr marL="12700" marR="0" lvl="0" indent="0" algn="l" rtl="0">
              <a:lnSpc>
                <a:spcPct val="115000"/>
              </a:lnSpc>
              <a:spcBef>
                <a:spcPts val="100"/>
              </a:spcBef>
              <a:spcAft>
                <a:spcPts val="0"/>
              </a:spcAft>
              <a:buClr>
                <a:srgbClr val="000000"/>
              </a:buClr>
              <a:buSzPts val="1200"/>
              <a:buFont typeface="Arial"/>
              <a:buNone/>
            </a:pPr>
            <a:r>
              <a:rPr lang="en-US" sz="1800" b="0" i="1" u="none" strike="noStrike" cap="none">
                <a:solidFill>
                  <a:srgbClr val="0F3570"/>
                </a:solidFill>
                <a:latin typeface="Overlock"/>
                <a:ea typeface="Overlock"/>
                <a:cs typeface="Overlock"/>
                <a:sym typeface="Overlock"/>
              </a:rPr>
              <a:t>Contoh model untuk kebencanaan: </a:t>
            </a:r>
            <a:endParaRPr/>
          </a:p>
          <a:p>
            <a:pPr marL="298450" marR="0" lvl="1"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Deteksi gunung meletus</a:t>
            </a:r>
            <a:endParaRPr/>
          </a:p>
          <a:p>
            <a:pPr marL="298450" marR="0" lvl="1"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Deteksi kemarau panjang</a:t>
            </a:r>
            <a:endParaRPr/>
          </a:p>
          <a:p>
            <a:pPr marL="298450" marR="0" lvl="1"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Deteksi banjir</a:t>
            </a:r>
            <a:endParaRPr/>
          </a:p>
          <a:p>
            <a:pPr marL="298450" marR="0" lvl="1"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Deteksi gempa bumi</a:t>
            </a:r>
            <a:endParaRPr/>
          </a:p>
          <a:p>
            <a:pPr marL="298450" marR="0" lvl="1"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Deteksi tsunami</a:t>
            </a:r>
            <a:endParaRPr/>
          </a:p>
          <a:p>
            <a:pPr marL="12700" marR="0" lvl="1" indent="0" algn="l" rtl="0">
              <a:lnSpc>
                <a:spcPct val="115000"/>
              </a:lnSpc>
              <a:spcBef>
                <a:spcPts val="100"/>
              </a:spcBef>
              <a:spcAft>
                <a:spcPts val="0"/>
              </a:spcAft>
              <a:buNone/>
            </a:pPr>
            <a:endParaRPr sz="1800" b="0" i="1" u="none" strike="noStrike" cap="none">
              <a:solidFill>
                <a:srgbClr val="0F3570"/>
              </a:solidFill>
              <a:latin typeface="Overlock"/>
              <a:ea typeface="Overlock"/>
              <a:cs typeface="Overlock"/>
              <a:sym typeface="Overlock"/>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46"/>
          <p:cNvSpPr txBox="1"/>
          <p:nvPr/>
        </p:nvSpPr>
        <p:spPr>
          <a:xfrm>
            <a:off x="106149" y="515447"/>
            <a:ext cx="5975673"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Penerapan evaluasi model</a:t>
            </a:r>
            <a:r>
              <a:rPr lang="en-US" sz="2500" b="1">
                <a:solidFill>
                  <a:srgbClr val="0F3570"/>
                </a:solidFill>
                <a:latin typeface="Overlock"/>
                <a:ea typeface="Overlock"/>
                <a:cs typeface="Overlock"/>
                <a:sym typeface="Overlock"/>
              </a:rPr>
              <a:t>:</a:t>
            </a:r>
            <a:r>
              <a:rPr lang="en-US" sz="2500" b="1" i="0" u="none" strike="noStrike" cap="none">
                <a:solidFill>
                  <a:srgbClr val="0F3570"/>
                </a:solidFill>
                <a:latin typeface="Overlock"/>
                <a:ea typeface="Overlock"/>
                <a:cs typeface="Overlock"/>
                <a:sym typeface="Overlock"/>
              </a:rPr>
              <a:t> Telekomunikasi </a:t>
            </a:r>
            <a:endParaRPr sz="2500" b="1" i="0" u="none" strike="noStrike" cap="none">
              <a:solidFill>
                <a:srgbClr val="0F3570"/>
              </a:solidFill>
              <a:latin typeface="Overlock"/>
              <a:ea typeface="Overlock"/>
              <a:cs typeface="Overlock"/>
              <a:sym typeface="Overlock"/>
            </a:endParaRPr>
          </a:p>
        </p:txBody>
      </p:sp>
      <p:sp>
        <p:nvSpPr>
          <p:cNvPr id="500" name="Google Shape;500;p46"/>
          <p:cNvSpPr txBox="1"/>
          <p:nvPr/>
        </p:nvSpPr>
        <p:spPr>
          <a:xfrm>
            <a:off x="106150" y="1116123"/>
            <a:ext cx="8803800" cy="2450400"/>
          </a:xfrm>
          <a:prstGeom prst="rect">
            <a:avLst/>
          </a:prstGeom>
          <a:noFill/>
          <a:ln>
            <a:noFill/>
          </a:ln>
        </p:spPr>
        <p:txBody>
          <a:bodyPr spcFirstLastPara="1" wrap="square" lIns="91425" tIns="91425" rIns="91425" bIns="91425" anchor="t" anchorCtr="0">
            <a:spAutoFit/>
          </a:bodyPr>
          <a:lstStyle/>
          <a:p>
            <a:pPr marL="12700" marR="0" lvl="0" indent="0" algn="l" rtl="0">
              <a:lnSpc>
                <a:spcPct val="115000"/>
              </a:lnSpc>
              <a:spcBef>
                <a:spcPts val="100"/>
              </a:spcBef>
              <a:spcAft>
                <a:spcPts val="0"/>
              </a:spcAft>
              <a:buClr>
                <a:srgbClr val="000000"/>
              </a:buClr>
              <a:buSzPts val="1200"/>
              <a:buFont typeface="Arial"/>
              <a:buNone/>
            </a:pPr>
            <a:r>
              <a:rPr lang="en-US" sz="1800" b="0" i="1" u="none" strike="noStrike" cap="none">
                <a:solidFill>
                  <a:srgbClr val="0F3570"/>
                </a:solidFill>
                <a:latin typeface="Overlock"/>
                <a:ea typeface="Overlock"/>
                <a:cs typeface="Overlock"/>
                <a:sym typeface="Overlock"/>
              </a:rPr>
              <a:t>Contoh model telekomunikasi: </a:t>
            </a:r>
            <a:endParaRPr/>
          </a:p>
          <a:p>
            <a:pPr marL="298450" marR="0" lvl="1"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Deteksi spam (dipakai sebagai spam filter)</a:t>
            </a:r>
            <a:endParaRPr sz="1800" b="0" i="1" u="none" strike="noStrike" cap="none">
              <a:solidFill>
                <a:srgbClr val="0F3570"/>
              </a:solidFill>
              <a:latin typeface="Overlock"/>
              <a:ea typeface="Overlock"/>
              <a:cs typeface="Overlock"/>
              <a:sym typeface="Overlock"/>
            </a:endParaRPr>
          </a:p>
          <a:p>
            <a:pPr marL="298450" marR="0" lvl="1"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Deteksi hoax</a:t>
            </a:r>
            <a:endParaRPr/>
          </a:p>
          <a:p>
            <a:pPr marL="298450" marR="0" lvl="1"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Deteksi fraud</a:t>
            </a:r>
            <a:endParaRPr sz="1800" b="0" i="1" u="none" strike="noStrike" cap="none">
              <a:solidFill>
                <a:srgbClr val="0F3570"/>
              </a:solidFill>
              <a:latin typeface="Overlock"/>
              <a:ea typeface="Overlock"/>
              <a:cs typeface="Overlock"/>
              <a:sym typeface="Overlock"/>
            </a:endParaRPr>
          </a:p>
          <a:p>
            <a:pPr marL="298450" marR="0" lvl="1"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Deteksi pembajakan akun</a:t>
            </a:r>
            <a:endParaRPr sz="1800" b="0" i="1" u="none" strike="noStrike" cap="none">
              <a:solidFill>
                <a:srgbClr val="0F3570"/>
              </a:solidFill>
              <a:latin typeface="Overlock"/>
              <a:ea typeface="Overlock"/>
              <a:cs typeface="Overlock"/>
              <a:sym typeface="Overlock"/>
            </a:endParaRPr>
          </a:p>
          <a:p>
            <a:pPr marL="12700" marR="0" lvl="1" indent="0" algn="l" rtl="0">
              <a:lnSpc>
                <a:spcPct val="115000"/>
              </a:lnSpc>
              <a:spcBef>
                <a:spcPts val="100"/>
              </a:spcBef>
              <a:spcAft>
                <a:spcPts val="0"/>
              </a:spcAft>
              <a:buNone/>
            </a:pPr>
            <a:endParaRPr sz="1800" b="0" i="1" u="none" strike="noStrike" cap="none">
              <a:solidFill>
                <a:srgbClr val="0F3570"/>
              </a:solidFill>
              <a:latin typeface="Overlock"/>
              <a:ea typeface="Overlock"/>
              <a:cs typeface="Overlock"/>
              <a:sym typeface="Overlock"/>
            </a:endParaRPr>
          </a:p>
          <a:p>
            <a:pPr marL="12700" marR="0" lvl="1" indent="0" algn="l" rtl="0">
              <a:lnSpc>
                <a:spcPct val="115000"/>
              </a:lnSpc>
              <a:spcBef>
                <a:spcPts val="100"/>
              </a:spcBef>
              <a:spcAft>
                <a:spcPts val="0"/>
              </a:spcAft>
              <a:buNone/>
            </a:pPr>
            <a:endParaRPr sz="1800" b="0" i="0" u="none" strike="noStrike" cap="none">
              <a:solidFill>
                <a:srgbClr val="000000"/>
              </a:solidFill>
              <a:latin typeface="Overlock"/>
              <a:ea typeface="Overlock"/>
              <a:cs typeface="Overlock"/>
              <a:sym typeface="Overlock"/>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47"/>
          <p:cNvSpPr txBox="1"/>
          <p:nvPr/>
        </p:nvSpPr>
        <p:spPr>
          <a:xfrm>
            <a:off x="106149" y="515447"/>
            <a:ext cx="5975673" cy="56578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False Negative vs. False Positive?</a:t>
            </a:r>
            <a:endParaRPr sz="2500" b="1" i="0" u="none" strike="noStrike" cap="none">
              <a:solidFill>
                <a:srgbClr val="0F3570"/>
              </a:solidFill>
              <a:latin typeface="Overlock"/>
              <a:ea typeface="Overlock"/>
              <a:cs typeface="Overlock"/>
              <a:sym typeface="Overlock"/>
            </a:endParaRPr>
          </a:p>
        </p:txBody>
      </p:sp>
      <p:sp>
        <p:nvSpPr>
          <p:cNvPr id="506" name="Google Shape;506;p47"/>
          <p:cNvSpPr txBox="1"/>
          <p:nvPr/>
        </p:nvSpPr>
        <p:spPr>
          <a:xfrm>
            <a:off x="234050" y="797791"/>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507" name="Google Shape;507;p47"/>
          <p:cNvSpPr txBox="1"/>
          <p:nvPr/>
        </p:nvSpPr>
        <p:spPr>
          <a:xfrm>
            <a:off x="106150" y="887523"/>
            <a:ext cx="8803800" cy="5436870"/>
          </a:xfrm>
          <a:prstGeom prst="rect">
            <a:avLst/>
          </a:prstGeom>
          <a:noFill/>
          <a:ln>
            <a:noFill/>
          </a:ln>
        </p:spPr>
        <p:txBody>
          <a:bodyPr spcFirstLastPara="1" wrap="square" lIns="91425" tIns="91425" rIns="91425" bIns="91425" anchor="t" anchorCtr="0">
            <a:spAutoFit/>
          </a:bodyPr>
          <a:lstStyle/>
          <a:p>
            <a:pPr marL="298450" marR="0" lvl="1"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Kesalahan prediksi berada di False Positive maupun false Negative.</a:t>
            </a:r>
            <a:endParaRPr/>
          </a:p>
          <a:p>
            <a:pPr marL="12700" marR="0" lvl="1" indent="0" algn="l" rtl="0">
              <a:lnSpc>
                <a:spcPct val="115000"/>
              </a:lnSpc>
              <a:spcBef>
                <a:spcPts val="100"/>
              </a:spcBef>
              <a:spcAft>
                <a:spcPts val="0"/>
              </a:spcAft>
              <a:buNone/>
            </a:pPr>
            <a:r>
              <a:rPr lang="en-US" sz="1800" b="1" i="1" u="none" strike="noStrike" cap="none">
                <a:solidFill>
                  <a:srgbClr val="0F3570"/>
                </a:solidFill>
                <a:latin typeface="Overlock"/>
                <a:ea typeface="Overlock"/>
                <a:cs typeface="Overlock"/>
                <a:sym typeface="Overlock"/>
              </a:rPr>
              <a:t>Pada Kebencanaan, misalnya deteksi dini tsunami di tepi pantai (tsunami : + ):  </a:t>
            </a:r>
            <a:endParaRPr/>
          </a:p>
          <a:p>
            <a:pPr marL="298450" marR="0" lvl="1"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False Negative : Diprediksi tidak ada tsunami, namun ternyata ada tsunami </a:t>
            </a:r>
            <a:endParaRPr/>
          </a:p>
          <a:p>
            <a:pPr marL="298450" marR="0" lvl="1"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False Positive : Diprediksi ada tsunami, namun ternyata tidak tsunami </a:t>
            </a:r>
            <a:endParaRPr/>
          </a:p>
          <a:p>
            <a:pPr marL="12700" marR="0" lvl="1" indent="0" algn="l" rtl="0">
              <a:lnSpc>
                <a:spcPct val="115000"/>
              </a:lnSpc>
              <a:spcBef>
                <a:spcPts val="100"/>
              </a:spcBef>
              <a:spcAft>
                <a:spcPts val="0"/>
              </a:spcAft>
              <a:buNone/>
            </a:pPr>
            <a:r>
              <a:rPr lang="en-US" sz="1800" b="0" i="1" u="none" strike="noStrike" cap="none">
                <a:solidFill>
                  <a:srgbClr val="0F3570"/>
                </a:solidFill>
                <a:latin typeface="Overlock"/>
                <a:ea typeface="Overlock"/>
                <a:cs typeface="Overlock"/>
                <a:sym typeface="Overlock"/>
              </a:rPr>
              <a:t>Pada case ini, Tsunami yang tidak terprediksi sebelumnya (FN) lebih membahayakan dan sangat merugikan, dibandingkan FP</a:t>
            </a:r>
            <a:endParaRPr/>
          </a:p>
          <a:p>
            <a:pPr marL="12700" marR="0" lvl="1" indent="0" algn="l" rtl="0">
              <a:lnSpc>
                <a:spcPct val="115000"/>
              </a:lnSpc>
              <a:spcBef>
                <a:spcPts val="100"/>
              </a:spcBef>
              <a:spcAft>
                <a:spcPts val="0"/>
              </a:spcAft>
              <a:buNone/>
            </a:pPr>
            <a:r>
              <a:rPr lang="en-US" sz="1800" b="1" i="1" u="none" strike="noStrike" cap="none">
                <a:solidFill>
                  <a:srgbClr val="0F3570"/>
                </a:solidFill>
                <a:latin typeface="Overlock"/>
                <a:ea typeface="Overlock"/>
                <a:cs typeface="Overlock"/>
                <a:sym typeface="Overlock"/>
              </a:rPr>
              <a:t>Deteksi spam (dipakai sebagai spam filter, spam : +)</a:t>
            </a:r>
            <a:endParaRPr sz="1800" b="1" i="1" u="none" strike="noStrike" cap="none">
              <a:solidFill>
                <a:srgbClr val="0F3570"/>
              </a:solidFill>
              <a:latin typeface="Overlock"/>
              <a:ea typeface="Overlock"/>
              <a:cs typeface="Overlock"/>
              <a:sym typeface="Overlock"/>
            </a:endParaRPr>
          </a:p>
          <a:p>
            <a:pPr marL="298450" marR="0" lvl="1"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False Negative : Email Spam masuk inbox </a:t>
            </a:r>
            <a:endParaRPr/>
          </a:p>
          <a:p>
            <a:pPr marL="298450" marR="0" lvl="1"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False positive : Email normal masuk folder spam </a:t>
            </a:r>
            <a:endParaRPr/>
          </a:p>
          <a:p>
            <a:pPr marL="12700" marR="0" lvl="1" indent="0" algn="l" rtl="0">
              <a:lnSpc>
                <a:spcPct val="115000"/>
              </a:lnSpc>
              <a:spcBef>
                <a:spcPts val="100"/>
              </a:spcBef>
              <a:spcAft>
                <a:spcPts val="0"/>
              </a:spcAft>
              <a:buNone/>
            </a:pPr>
            <a:r>
              <a:rPr lang="en-US" sz="1800" b="0" i="1" u="none" strike="noStrike" cap="none">
                <a:solidFill>
                  <a:srgbClr val="0F3570"/>
                </a:solidFill>
                <a:latin typeface="Overlock"/>
                <a:ea typeface="Overlock"/>
                <a:cs typeface="Overlock"/>
                <a:sym typeface="Overlock"/>
              </a:rPr>
              <a:t>Pada kasus ini, umumnya orang masih bisa menerima spam masuk inbox (FN) daripada email penting masuk spam (FP), bisa berakibat gagal kerja, gagal proyek, gagal sekolah, dsb. </a:t>
            </a:r>
            <a:endParaRPr/>
          </a:p>
          <a:p>
            <a:pPr marL="12700" marR="0" lvl="1" indent="0" algn="l" rtl="0">
              <a:lnSpc>
                <a:spcPct val="115000"/>
              </a:lnSpc>
              <a:spcBef>
                <a:spcPts val="100"/>
              </a:spcBef>
              <a:spcAft>
                <a:spcPts val="0"/>
              </a:spcAft>
              <a:buNone/>
            </a:pPr>
            <a:r>
              <a:rPr lang="en-US" sz="1800" b="1" i="1" u="none" strike="noStrike" cap="none">
                <a:solidFill>
                  <a:srgbClr val="0F3570"/>
                </a:solidFill>
                <a:latin typeface="Overlock"/>
                <a:ea typeface="Overlock"/>
                <a:cs typeface="Overlock"/>
                <a:sym typeface="Overlock"/>
              </a:rPr>
              <a:t>Setiap permasalahan memiliki titik tekan parameter yang berbeda beda tergantung kasusnya!</a:t>
            </a:r>
            <a:endParaRPr sz="1800" b="1" i="0" u="none" strike="noStrike" cap="none">
              <a:solidFill>
                <a:srgbClr val="000000"/>
              </a:solidFill>
              <a:latin typeface="Overlock"/>
              <a:ea typeface="Overlock"/>
              <a:cs typeface="Overlock"/>
              <a:sym typeface="Overlock"/>
            </a:endParaRPr>
          </a:p>
          <a:p>
            <a:pPr marL="12700" marR="0" lvl="1" indent="0" algn="l" rtl="0">
              <a:lnSpc>
                <a:spcPct val="115000"/>
              </a:lnSpc>
              <a:spcBef>
                <a:spcPts val="100"/>
              </a:spcBef>
              <a:spcAft>
                <a:spcPts val="0"/>
              </a:spcAft>
              <a:buNone/>
            </a:pPr>
            <a:endParaRPr sz="1800" b="0" i="1" u="none" strike="noStrike" cap="none">
              <a:solidFill>
                <a:srgbClr val="0F3570"/>
              </a:solidFill>
              <a:latin typeface="Overlock"/>
              <a:ea typeface="Overlock"/>
              <a:cs typeface="Overlock"/>
              <a:sym typeface="Overlock"/>
            </a:endParaRPr>
          </a:p>
          <a:p>
            <a:pPr marL="298450" marR="0" lvl="1"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1" indent="0" algn="l" rtl="0">
              <a:lnSpc>
                <a:spcPct val="115000"/>
              </a:lnSpc>
              <a:spcBef>
                <a:spcPts val="100"/>
              </a:spcBef>
              <a:spcAft>
                <a:spcPts val="0"/>
              </a:spcAft>
              <a:buNone/>
            </a:pPr>
            <a:endParaRPr sz="1800" b="0" i="1" u="none" strike="noStrike" cap="none">
              <a:solidFill>
                <a:srgbClr val="0F3570"/>
              </a:solidFill>
              <a:latin typeface="Overlock"/>
              <a:ea typeface="Overlock"/>
              <a:cs typeface="Overlock"/>
              <a:sym typeface="Overlock"/>
            </a:endParaRPr>
          </a:p>
          <a:p>
            <a:pPr marL="12700" marR="0" lvl="1" indent="0" algn="l" rtl="0">
              <a:lnSpc>
                <a:spcPct val="115000"/>
              </a:lnSpc>
              <a:spcBef>
                <a:spcPts val="100"/>
              </a:spcBef>
              <a:spcAft>
                <a:spcPts val="0"/>
              </a:spcAft>
              <a:buNone/>
            </a:pPr>
            <a:endParaRPr sz="1800" b="0" i="0" u="none" strike="noStrike" cap="none">
              <a:solidFill>
                <a:srgbClr val="000000"/>
              </a:solidFill>
              <a:latin typeface="Overlock"/>
              <a:ea typeface="Overlock"/>
              <a:cs typeface="Overlock"/>
              <a:sym typeface="Overlock"/>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48"/>
          <p:cNvSpPr txBox="1"/>
          <p:nvPr/>
        </p:nvSpPr>
        <p:spPr>
          <a:xfrm>
            <a:off x="106149" y="522704"/>
            <a:ext cx="8431459"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Beberapa kasus aplikasi dengan Class Imbalance Problem</a:t>
            </a:r>
            <a:endParaRPr sz="2500" b="1" i="0" u="none" strike="noStrike" cap="none">
              <a:solidFill>
                <a:srgbClr val="0F3570"/>
              </a:solidFill>
              <a:latin typeface="Overlock"/>
              <a:ea typeface="Overlock"/>
              <a:cs typeface="Overlock"/>
              <a:sym typeface="Overlock"/>
            </a:endParaRPr>
          </a:p>
        </p:txBody>
      </p:sp>
      <p:sp>
        <p:nvSpPr>
          <p:cNvPr id="513" name="Google Shape;513;p48"/>
          <p:cNvSpPr txBox="1"/>
          <p:nvPr/>
        </p:nvSpPr>
        <p:spPr>
          <a:xfrm>
            <a:off x="234050" y="797791"/>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514" name="Google Shape;514;p48"/>
          <p:cNvSpPr txBox="1"/>
          <p:nvPr/>
        </p:nvSpPr>
        <p:spPr>
          <a:xfrm>
            <a:off x="106150" y="887523"/>
            <a:ext cx="8803800" cy="1497303"/>
          </a:xfrm>
          <a:prstGeom prst="rect">
            <a:avLst/>
          </a:prstGeom>
          <a:noFill/>
          <a:ln>
            <a:noFill/>
          </a:ln>
        </p:spPr>
        <p:txBody>
          <a:bodyPr spcFirstLastPara="1" wrap="square" lIns="91425" tIns="91425" rIns="91425" bIns="91425" anchor="t" anchorCtr="0">
            <a:spAutoFit/>
          </a:bodyPr>
          <a:lstStyle/>
          <a:p>
            <a:pPr marL="12700" marR="0" lvl="0" indent="0" algn="l" rtl="0">
              <a:lnSpc>
                <a:spcPct val="115000"/>
              </a:lnSpc>
              <a:spcBef>
                <a:spcPts val="100"/>
              </a:spcBef>
              <a:spcAft>
                <a:spcPts val="0"/>
              </a:spcAft>
              <a:buClr>
                <a:srgbClr val="000000"/>
              </a:buClr>
              <a:buSzPts val="1200"/>
              <a:buFont typeface="Arial"/>
              <a:buNone/>
            </a:pPr>
            <a:r>
              <a:rPr lang="en-US" sz="1800" b="0" i="1" u="none" strike="noStrike" cap="none">
                <a:solidFill>
                  <a:srgbClr val="0F3570"/>
                </a:solidFill>
                <a:latin typeface="Overlock"/>
                <a:ea typeface="Overlock"/>
                <a:cs typeface="Overlock"/>
                <a:sym typeface="Overlock"/>
              </a:rPr>
              <a:t>Isu dataset yang tidak seimbang muncul dalam berbagai persoalan dan menjadi bahasan tersendiri</a:t>
            </a:r>
            <a:endParaRPr sz="1800" b="0" i="1" u="none" strike="noStrike" cap="none">
              <a:solidFill>
                <a:srgbClr val="0F3570"/>
              </a:solidFill>
              <a:latin typeface="Overlock"/>
              <a:ea typeface="Overlock"/>
              <a:cs typeface="Overlock"/>
              <a:sym typeface="Overlock"/>
            </a:endParaRPr>
          </a:p>
          <a:p>
            <a:pPr marL="12700" marR="0" lvl="1" indent="0" algn="l" rtl="0">
              <a:lnSpc>
                <a:spcPct val="115000"/>
              </a:lnSpc>
              <a:spcBef>
                <a:spcPts val="100"/>
              </a:spcBef>
              <a:spcAft>
                <a:spcPts val="0"/>
              </a:spcAft>
              <a:buNone/>
            </a:pPr>
            <a:r>
              <a:rPr lang="en-US" sz="1800" b="0" i="1" u="none" strike="noStrike" cap="none">
                <a:solidFill>
                  <a:srgbClr val="0F3570"/>
                </a:solidFill>
                <a:latin typeface="Overlock"/>
                <a:ea typeface="Overlock"/>
                <a:cs typeface="Overlock"/>
                <a:sym typeface="Overlock"/>
              </a:rPr>
              <a:t>Berikut contoh aplikasi dengan data kelas tidak imbang (</a:t>
            </a:r>
            <a:r>
              <a:rPr lang="en-US" sz="1000" b="0" i="1" u="none" strike="noStrike" cap="none">
                <a:solidFill>
                  <a:srgbClr val="0F3570"/>
                </a:solidFill>
                <a:latin typeface="Overlock"/>
                <a:ea typeface="Overlock"/>
                <a:cs typeface="Overlock"/>
                <a:sym typeface="Overlock"/>
              </a:rPr>
              <a:t>sumber: Learning from Imbalanced Data Sets, Alberto F. , et.al. Springer, 2018</a:t>
            </a:r>
            <a:r>
              <a:rPr lang="en-US" sz="1800" b="0" i="1" u="none" strike="noStrike" cap="none">
                <a:solidFill>
                  <a:srgbClr val="0F3570"/>
                </a:solidFill>
                <a:latin typeface="Overlock"/>
                <a:ea typeface="Overlock"/>
                <a:cs typeface="Overlock"/>
                <a:sym typeface="Overlock"/>
              </a:rPr>
              <a:t>)</a:t>
            </a:r>
            <a:endParaRPr/>
          </a:p>
          <a:p>
            <a:pPr marL="12700" marR="0" lvl="1" indent="0" algn="l" rtl="0">
              <a:lnSpc>
                <a:spcPct val="115000"/>
              </a:lnSpc>
              <a:spcBef>
                <a:spcPts val="100"/>
              </a:spcBef>
              <a:spcAft>
                <a:spcPts val="0"/>
              </a:spcAft>
              <a:buNone/>
            </a:pPr>
            <a:endParaRPr sz="1800" b="0" i="0" u="none" strike="noStrike" cap="none">
              <a:solidFill>
                <a:srgbClr val="000000"/>
              </a:solidFill>
              <a:latin typeface="Overlock"/>
              <a:ea typeface="Overlock"/>
              <a:cs typeface="Overlock"/>
              <a:sym typeface="Overlock"/>
            </a:endParaRPr>
          </a:p>
        </p:txBody>
      </p:sp>
      <p:pic>
        <p:nvPicPr>
          <p:cNvPr id="515" name="Google Shape;515;p48"/>
          <p:cNvPicPr preferRelativeResize="0"/>
          <p:nvPr/>
        </p:nvPicPr>
        <p:blipFill rotWithShape="1">
          <a:blip r:embed="rId3">
            <a:alphaModFix/>
          </a:blip>
          <a:srcRect/>
          <a:stretch/>
        </p:blipFill>
        <p:spPr>
          <a:xfrm>
            <a:off x="1510619" y="1683695"/>
            <a:ext cx="5934075" cy="3238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4"/>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Model yang diukur untuk:</a:t>
            </a:r>
            <a:endParaRPr sz="2500" b="1" i="0" u="none" strike="noStrike" cap="none">
              <a:solidFill>
                <a:srgbClr val="0F3570"/>
              </a:solidFill>
              <a:latin typeface="Overlock"/>
              <a:ea typeface="Overlock"/>
              <a:cs typeface="Overlock"/>
              <a:sym typeface="Overlock"/>
            </a:endParaRPr>
          </a:p>
        </p:txBody>
      </p:sp>
      <p:sp>
        <p:nvSpPr>
          <p:cNvPr id="118" name="Google Shape;118;p4"/>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119" name="Google Shape;119;p4"/>
          <p:cNvSpPr txBox="1"/>
          <p:nvPr/>
        </p:nvSpPr>
        <p:spPr>
          <a:xfrm>
            <a:off x="106150" y="871425"/>
            <a:ext cx="8803800" cy="5154000"/>
          </a:xfrm>
          <a:prstGeom prst="rect">
            <a:avLst/>
          </a:prstGeom>
          <a:noFill/>
          <a:ln>
            <a:noFill/>
          </a:ln>
        </p:spPr>
        <p:txBody>
          <a:bodyPr spcFirstLastPara="1" wrap="square" lIns="91425" tIns="91425" rIns="91425" bIns="91425" anchor="t" anchorCtr="0">
            <a:spAutoFit/>
          </a:bodyPr>
          <a:lstStyle/>
          <a:p>
            <a:pPr marL="12700" marR="0" lvl="0" indent="0" algn="l" rtl="0">
              <a:lnSpc>
                <a:spcPct val="115000"/>
              </a:lnSpc>
              <a:spcBef>
                <a:spcPts val="100"/>
              </a:spcBef>
              <a:spcAft>
                <a:spcPts val="0"/>
              </a:spcAft>
              <a:buClr>
                <a:srgbClr val="000000"/>
              </a:buClr>
              <a:buSzPts val="1200"/>
              <a:buFont typeface="Arial"/>
              <a:buNone/>
            </a:pPr>
            <a:r>
              <a:rPr lang="en-US" sz="1800" b="0" i="1" u="none" strike="noStrike" cap="none">
                <a:solidFill>
                  <a:srgbClr val="0F3570"/>
                </a:solidFill>
                <a:latin typeface="Overlock"/>
                <a:ea typeface="Overlock"/>
                <a:cs typeface="Overlock"/>
                <a:sym typeface="Overlock"/>
              </a:rPr>
              <a:t>Supervised Learning</a:t>
            </a:r>
            <a:endParaRPr/>
          </a:p>
          <a:p>
            <a:pPr marL="184150" marR="0" lvl="1" indent="-171450" algn="l" rtl="0">
              <a:lnSpc>
                <a:spcPct val="115000"/>
              </a:lnSpc>
              <a:spcBef>
                <a:spcPts val="100"/>
              </a:spcBef>
              <a:spcAft>
                <a:spcPts val="0"/>
              </a:spcAft>
              <a:buClr>
                <a:srgbClr val="000000"/>
              </a:buClr>
              <a:buSzPts val="1200"/>
              <a:buFont typeface="Arial"/>
              <a:buChar char="•"/>
            </a:pPr>
            <a:r>
              <a:rPr lang="en-US" sz="1800" b="0" i="0" u="none" strike="noStrike" cap="none">
                <a:solidFill>
                  <a:srgbClr val="0F3570"/>
                </a:solidFill>
                <a:latin typeface="Overlock"/>
                <a:ea typeface="Overlock"/>
                <a:cs typeface="Overlock"/>
                <a:sym typeface="Overlock"/>
              </a:rPr>
              <a:t>Klasifikasi </a:t>
            </a:r>
            <a:endParaRPr/>
          </a:p>
          <a:p>
            <a:pPr marL="184150" marR="0" lvl="1" indent="-171450" algn="l" rtl="0">
              <a:lnSpc>
                <a:spcPct val="115000"/>
              </a:lnSpc>
              <a:spcBef>
                <a:spcPts val="100"/>
              </a:spcBef>
              <a:spcAft>
                <a:spcPts val="0"/>
              </a:spcAft>
              <a:buClr>
                <a:srgbClr val="000000"/>
              </a:buClr>
              <a:buSzPts val="1200"/>
              <a:buFont typeface="Arial"/>
              <a:buChar char="•"/>
            </a:pPr>
            <a:r>
              <a:rPr lang="en-US" sz="1800" b="0" i="0" u="none" strike="noStrike" cap="none">
                <a:solidFill>
                  <a:srgbClr val="0F3570"/>
                </a:solidFill>
                <a:latin typeface="Overlock"/>
                <a:ea typeface="Overlock"/>
                <a:cs typeface="Overlock"/>
                <a:sym typeface="Overlock"/>
              </a:rPr>
              <a:t>Regresi </a:t>
            </a:r>
            <a:endParaRPr/>
          </a:p>
          <a:p>
            <a:pPr marL="12700" marR="0" lvl="0" indent="0" algn="l" rtl="0">
              <a:lnSpc>
                <a:spcPct val="115000"/>
              </a:lnSpc>
              <a:spcBef>
                <a:spcPts val="100"/>
              </a:spcBef>
              <a:spcAft>
                <a:spcPts val="0"/>
              </a:spcAft>
              <a:buClr>
                <a:srgbClr val="000000"/>
              </a:buClr>
              <a:buSzPts val="1200"/>
              <a:buFont typeface="Arial"/>
              <a:buNone/>
            </a:pPr>
            <a:r>
              <a:rPr lang="en-US" sz="1800" b="0" i="1" u="none" strike="noStrike" cap="none">
                <a:solidFill>
                  <a:srgbClr val="0F3570"/>
                </a:solidFill>
                <a:latin typeface="Overlock"/>
                <a:ea typeface="Overlock"/>
                <a:cs typeface="Overlock"/>
                <a:sym typeface="Overlock"/>
              </a:rPr>
              <a:t>Unsupervised Learning</a:t>
            </a:r>
            <a:endParaRPr/>
          </a:p>
          <a:p>
            <a:pPr marL="184150" marR="0" lvl="0" indent="-1714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Clustering </a:t>
            </a:r>
            <a:endParaRPr sz="1800" b="0" i="1" u="none" strike="noStrike" cap="none">
              <a:solidFill>
                <a:srgbClr val="0F357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pic>
        <p:nvPicPr>
          <p:cNvPr id="520" name="Google Shape;520;p49"/>
          <p:cNvPicPr preferRelativeResize="0"/>
          <p:nvPr/>
        </p:nvPicPr>
        <p:blipFill rotWithShape="1">
          <a:blip r:embed="rId3">
            <a:alphaModFix/>
          </a:blip>
          <a:srcRect/>
          <a:stretch/>
        </p:blipFill>
        <p:spPr>
          <a:xfrm>
            <a:off x="407299" y="521100"/>
            <a:ext cx="3396674" cy="4318550"/>
          </a:xfrm>
          <a:prstGeom prst="rect">
            <a:avLst/>
          </a:prstGeom>
          <a:noFill/>
          <a:ln>
            <a:noFill/>
          </a:ln>
        </p:spPr>
      </p:pic>
      <p:pic>
        <p:nvPicPr>
          <p:cNvPr id="521" name="Google Shape;521;p49"/>
          <p:cNvPicPr preferRelativeResize="0"/>
          <p:nvPr/>
        </p:nvPicPr>
        <p:blipFill rotWithShape="1">
          <a:blip r:embed="rId4">
            <a:alphaModFix/>
          </a:blip>
          <a:srcRect/>
          <a:stretch/>
        </p:blipFill>
        <p:spPr>
          <a:xfrm>
            <a:off x="4612552" y="575862"/>
            <a:ext cx="3236525" cy="42090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50"/>
          <p:cNvSpPr txBox="1"/>
          <p:nvPr/>
        </p:nvSpPr>
        <p:spPr>
          <a:xfrm>
            <a:off x="127749" y="479025"/>
            <a:ext cx="8321591"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Alternatif Pilihan Metrik untuk Imbalanced Data Sets</a:t>
            </a:r>
            <a:endParaRPr sz="2500" b="1" i="0" u="none" strike="noStrike" cap="none">
              <a:solidFill>
                <a:srgbClr val="0F3570"/>
              </a:solidFill>
              <a:latin typeface="Overlock"/>
              <a:ea typeface="Overlock"/>
              <a:cs typeface="Overlock"/>
              <a:sym typeface="Overlock"/>
            </a:endParaRPr>
          </a:p>
        </p:txBody>
      </p:sp>
      <p:sp>
        <p:nvSpPr>
          <p:cNvPr id="527" name="Google Shape;527;p50"/>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pic>
        <p:nvPicPr>
          <p:cNvPr id="528" name="Google Shape;528;p50" descr="How to Choose a Metric for Imbalanced Classification"/>
          <p:cNvPicPr preferRelativeResize="0"/>
          <p:nvPr/>
        </p:nvPicPr>
        <p:blipFill rotWithShape="1">
          <a:blip r:embed="rId3">
            <a:alphaModFix/>
          </a:blip>
          <a:srcRect/>
          <a:stretch/>
        </p:blipFill>
        <p:spPr>
          <a:xfrm>
            <a:off x="1746034" y="1024285"/>
            <a:ext cx="4697964" cy="3532468"/>
          </a:xfrm>
          <a:prstGeom prst="rect">
            <a:avLst/>
          </a:prstGeom>
          <a:noFill/>
          <a:ln>
            <a:noFill/>
          </a:ln>
        </p:spPr>
      </p:pic>
      <p:sp>
        <p:nvSpPr>
          <p:cNvPr id="529" name="Google Shape;529;p50"/>
          <p:cNvSpPr txBox="1"/>
          <p:nvPr/>
        </p:nvSpPr>
        <p:spPr>
          <a:xfrm>
            <a:off x="353806" y="4556753"/>
            <a:ext cx="686863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sng" strike="noStrike" cap="none">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https://machinelearningmastery.com/tour-of-evaluation-metrics-for-imbalanced-classification/</a:t>
            </a:r>
            <a:r>
              <a:rPr lang="en-US" sz="800" b="0" i="0" u="none" strike="noStrike" cap="none">
                <a:solidFill>
                  <a:srgbClr val="000000"/>
                </a:solidFill>
                <a:latin typeface="Arial"/>
                <a:ea typeface="Arial"/>
                <a:cs typeface="Arial"/>
                <a:sym typeface="Arial"/>
              </a:rPr>
              <a:t> </a:t>
            </a:r>
            <a:endParaRPr sz="800" b="0" i="0" u="none" strike="noStrike" cap="non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51"/>
          <p:cNvSpPr txBox="1"/>
          <p:nvPr/>
        </p:nvSpPr>
        <p:spPr>
          <a:xfrm>
            <a:off x="127750" y="479025"/>
            <a:ext cx="7109814"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Pengayaan: Evaluasi Model untuk Segmentasi Citra</a:t>
            </a:r>
            <a:endParaRPr sz="2500" b="1" i="0" u="none" strike="noStrike" cap="none">
              <a:solidFill>
                <a:srgbClr val="0F3570"/>
              </a:solidFill>
              <a:latin typeface="Overlock"/>
              <a:ea typeface="Overlock"/>
              <a:cs typeface="Overlock"/>
              <a:sym typeface="Overlock"/>
            </a:endParaRPr>
          </a:p>
        </p:txBody>
      </p:sp>
      <p:sp>
        <p:nvSpPr>
          <p:cNvPr id="535" name="Google Shape;535;p51"/>
          <p:cNvSpPr txBox="1"/>
          <p:nvPr/>
        </p:nvSpPr>
        <p:spPr>
          <a:xfrm>
            <a:off x="234050" y="798876"/>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536" name="Google Shape;536;p51"/>
          <p:cNvSpPr txBox="1"/>
          <p:nvPr/>
        </p:nvSpPr>
        <p:spPr>
          <a:xfrm>
            <a:off x="106150" y="871425"/>
            <a:ext cx="8803800" cy="6671400"/>
          </a:xfrm>
          <a:prstGeom prst="rect">
            <a:avLst/>
          </a:prstGeom>
          <a:noFill/>
          <a:ln>
            <a:noFill/>
          </a:ln>
        </p:spPr>
        <p:txBody>
          <a:bodyPr spcFirstLastPara="1" wrap="square" lIns="91425" tIns="91425" rIns="91425" bIns="91425" anchor="t" anchorCtr="0">
            <a:spAutoFit/>
          </a:bodyPr>
          <a:lstStyle/>
          <a:p>
            <a:pPr marL="12700" marR="0" lvl="0" indent="0" algn="l" rtl="0">
              <a:lnSpc>
                <a:spcPct val="115000"/>
              </a:lnSpc>
              <a:spcBef>
                <a:spcPts val="100"/>
              </a:spcBef>
              <a:spcAft>
                <a:spcPts val="0"/>
              </a:spcAft>
              <a:buNone/>
            </a:pPr>
            <a:r>
              <a:rPr lang="en-US" sz="1800" b="0" i="1" u="none" strike="noStrike" cap="none">
                <a:solidFill>
                  <a:srgbClr val="0F3570"/>
                </a:solidFill>
                <a:latin typeface="Overlock"/>
                <a:ea typeface="Overlock"/>
                <a:cs typeface="Overlock"/>
                <a:sym typeface="Overlock"/>
              </a:rPr>
              <a:t>Untuk operasi klasifikasi pixel citra (untuk keperluan segmentasi), dimana citra akan dilabeli sebagai foreground dan background, maka kualitas segmentasi dapat diukur dengan beberapa metode diantaranya Jaccard Index dan Similarity Index.</a:t>
            </a:r>
            <a:endParaRPr/>
          </a:p>
          <a:p>
            <a:pPr marL="12700" marR="0" lvl="0" indent="0" algn="l" rtl="0">
              <a:lnSpc>
                <a:spcPct val="115000"/>
              </a:lnSpc>
              <a:spcBef>
                <a:spcPts val="100"/>
              </a:spcBef>
              <a:spcAft>
                <a:spcPts val="0"/>
              </a:spcAft>
              <a:buNone/>
            </a:pPr>
            <a:r>
              <a:rPr lang="en-US" sz="1800" b="0" i="1" u="none" strike="noStrike" cap="none">
                <a:solidFill>
                  <a:srgbClr val="0F3570"/>
                </a:solidFill>
                <a:latin typeface="Overlock"/>
                <a:ea typeface="Overlock"/>
                <a:cs typeface="Overlock"/>
                <a:sym typeface="Overlock"/>
              </a:rPr>
              <a:t>Misalnya A ada adalah hasil segmentasi dan B adalah ground truth, maka</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Ja</a:t>
            </a:r>
            <a:r>
              <a:rPr lang="en-US" sz="1800" i="1">
                <a:solidFill>
                  <a:srgbClr val="0F3570"/>
                </a:solidFill>
                <a:latin typeface="Overlock"/>
                <a:ea typeface="Overlock"/>
                <a:cs typeface="Overlock"/>
                <a:sym typeface="Overlock"/>
              </a:rPr>
              <a:t>c</a:t>
            </a:r>
            <a:r>
              <a:rPr lang="en-US" sz="1800" b="0" i="1" u="none" strike="noStrike" cap="none">
                <a:solidFill>
                  <a:srgbClr val="0F3570"/>
                </a:solidFill>
                <a:latin typeface="Overlock"/>
                <a:ea typeface="Overlock"/>
                <a:cs typeface="Overlock"/>
                <a:sym typeface="Overlock"/>
              </a:rPr>
              <a:t>card Index (JI)</a:t>
            </a:r>
            <a:endParaRPr/>
          </a:p>
          <a:p>
            <a:pPr marL="12700" marR="0" lvl="0" indent="0" algn="l" rtl="0">
              <a:lnSpc>
                <a:spcPct val="115000"/>
              </a:lnSpc>
              <a:spcBef>
                <a:spcPts val="100"/>
              </a:spcBef>
              <a:spcAft>
                <a:spcPts val="0"/>
              </a:spcAft>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None/>
            </a:pPr>
            <a:endParaRPr sz="1800" b="0" i="1" u="none" strike="noStrike" cap="none">
              <a:solidFill>
                <a:srgbClr val="0F3570"/>
              </a:solidFill>
              <a:latin typeface="Overlock"/>
              <a:ea typeface="Overlock"/>
              <a:cs typeface="Overlock"/>
              <a:sym typeface="Overlock"/>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Similarity Index / Dice Coefficient (SI)</a:t>
            </a:r>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None/>
            </a:pPr>
            <a:r>
              <a:rPr lang="en-US" sz="1800" b="0" i="1" u="none" strike="noStrike" cap="none">
                <a:solidFill>
                  <a:srgbClr val="0F3570"/>
                </a:solidFill>
                <a:latin typeface="Overlock"/>
                <a:ea typeface="Overlock"/>
                <a:cs typeface="Overlock"/>
                <a:sym typeface="Overlock"/>
              </a:rPr>
              <a:t>	dimana |.|menyatakan banyaknya elemen (dalam hal ini pixel) </a:t>
            </a:r>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09550" algn="l" rtl="0">
              <a:lnSpc>
                <a:spcPct val="115000"/>
              </a:lnSpc>
              <a:spcBef>
                <a:spcPts val="10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p:txBody>
      </p:sp>
      <p:pic>
        <p:nvPicPr>
          <p:cNvPr id="537" name="Google Shape;537;p51"/>
          <p:cNvPicPr preferRelativeResize="0"/>
          <p:nvPr/>
        </p:nvPicPr>
        <p:blipFill rotWithShape="1">
          <a:blip r:embed="rId3">
            <a:alphaModFix/>
          </a:blip>
          <a:srcRect/>
          <a:stretch/>
        </p:blipFill>
        <p:spPr>
          <a:xfrm>
            <a:off x="1236665" y="2622548"/>
            <a:ext cx="2624137" cy="395287"/>
          </a:xfrm>
          <a:prstGeom prst="rect">
            <a:avLst/>
          </a:prstGeom>
          <a:noFill/>
          <a:ln>
            <a:noFill/>
          </a:ln>
        </p:spPr>
      </p:pic>
      <p:pic>
        <p:nvPicPr>
          <p:cNvPr id="538" name="Google Shape;538;p51"/>
          <p:cNvPicPr preferRelativeResize="0"/>
          <p:nvPr/>
        </p:nvPicPr>
        <p:blipFill rotWithShape="1">
          <a:blip r:embed="rId4">
            <a:alphaModFix/>
          </a:blip>
          <a:srcRect/>
          <a:stretch/>
        </p:blipFill>
        <p:spPr>
          <a:xfrm>
            <a:off x="1248326" y="3661275"/>
            <a:ext cx="3365274" cy="428858"/>
          </a:xfrm>
          <a:prstGeom prst="rect">
            <a:avLst/>
          </a:prstGeom>
          <a:noFill/>
          <a:ln>
            <a:noFill/>
          </a:ln>
        </p:spPr>
      </p:pic>
      <p:pic>
        <p:nvPicPr>
          <p:cNvPr id="539" name="Google Shape;539;p51"/>
          <p:cNvPicPr preferRelativeResize="0"/>
          <p:nvPr/>
        </p:nvPicPr>
        <p:blipFill rotWithShape="1">
          <a:blip r:embed="rId5">
            <a:alphaModFix/>
          </a:blip>
          <a:srcRect/>
          <a:stretch/>
        </p:blipFill>
        <p:spPr>
          <a:xfrm>
            <a:off x="6799209" y="1593875"/>
            <a:ext cx="2107028" cy="2391249"/>
          </a:xfrm>
          <a:prstGeom prst="rect">
            <a:avLst/>
          </a:prstGeom>
          <a:noFill/>
          <a:ln>
            <a:noFill/>
          </a:ln>
        </p:spPr>
      </p:pic>
      <p:sp>
        <p:nvSpPr>
          <p:cNvPr id="540" name="Google Shape;540;p51"/>
          <p:cNvSpPr txBox="1"/>
          <p:nvPr/>
        </p:nvSpPr>
        <p:spPr>
          <a:xfrm flipH="1">
            <a:off x="6654800" y="3985124"/>
            <a:ext cx="262980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a:solidFill>
                  <a:srgbClr val="000000"/>
                </a:solidFill>
                <a:latin typeface="Arial"/>
                <a:ea typeface="Arial"/>
                <a:cs typeface="Arial"/>
                <a:sym typeface="Arial"/>
              </a:rPr>
              <a:t>Biru : inisiasi, Merah : Hasil segemntasi, </a:t>
            </a:r>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a:ea typeface="Arial"/>
                <a:cs typeface="Arial"/>
                <a:sym typeface="Arial"/>
              </a:rPr>
              <a:t>Hijau : Groundtruth</a:t>
            </a:r>
            <a:endParaRPr sz="1000" b="0" i="0" u="none" strike="noStrike" cap="non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52"/>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Evaluasi Model untuk Regresi</a:t>
            </a:r>
            <a:endParaRPr sz="2500" b="1" i="0" u="none" strike="noStrike" cap="none">
              <a:solidFill>
                <a:srgbClr val="0F3570"/>
              </a:solidFill>
              <a:latin typeface="Overlock"/>
              <a:ea typeface="Overlock"/>
              <a:cs typeface="Overlock"/>
              <a:sym typeface="Overlock"/>
            </a:endParaRPr>
          </a:p>
        </p:txBody>
      </p:sp>
      <p:sp>
        <p:nvSpPr>
          <p:cNvPr id="546" name="Google Shape;546;p52"/>
          <p:cNvSpPr txBox="1"/>
          <p:nvPr/>
        </p:nvSpPr>
        <p:spPr>
          <a:xfrm>
            <a:off x="234050" y="798876"/>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547" name="Google Shape;547;p52"/>
          <p:cNvSpPr txBox="1"/>
          <p:nvPr/>
        </p:nvSpPr>
        <p:spPr>
          <a:xfrm>
            <a:off x="106150" y="871425"/>
            <a:ext cx="8803800" cy="2984500"/>
          </a:xfrm>
          <a:prstGeom prst="rect">
            <a:avLst/>
          </a:prstGeom>
          <a:noFill/>
          <a:ln>
            <a:noFill/>
          </a:ln>
        </p:spPr>
        <p:txBody>
          <a:bodyPr spcFirstLastPara="1" wrap="square" lIns="91425" tIns="91425" rIns="91425" bIns="91425" anchor="t" anchorCtr="0">
            <a:spAutoFit/>
          </a:bodyPr>
          <a:lstStyle/>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Model memprediksi suatu nilai kontinyu (bilangan real), bukan nilai diskrit (berupa kelas/label)</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Contoh: prediksi harga rumah, suhu maksimum, kekuatan gempa, harga saham</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Error merupakan selisih dari nilai aktual dengan nilai prediksi (real) </a:t>
            </a:r>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p:txBody>
      </p:sp>
      <p:pic>
        <p:nvPicPr>
          <p:cNvPr id="548" name="Google Shape;548;p52"/>
          <p:cNvPicPr preferRelativeResize="0"/>
          <p:nvPr/>
        </p:nvPicPr>
        <p:blipFill rotWithShape="1">
          <a:blip r:embed="rId3">
            <a:alphaModFix/>
          </a:blip>
          <a:srcRect/>
          <a:stretch/>
        </p:blipFill>
        <p:spPr>
          <a:xfrm>
            <a:off x="192481" y="2090178"/>
            <a:ext cx="3261684" cy="2445246"/>
          </a:xfrm>
          <a:prstGeom prst="rect">
            <a:avLst/>
          </a:prstGeom>
          <a:noFill/>
          <a:ln>
            <a:noFill/>
          </a:ln>
        </p:spPr>
      </p:pic>
      <p:pic>
        <p:nvPicPr>
          <p:cNvPr id="549" name="Google Shape;549;p52"/>
          <p:cNvPicPr preferRelativeResize="0"/>
          <p:nvPr/>
        </p:nvPicPr>
        <p:blipFill rotWithShape="1">
          <a:blip r:embed="rId4">
            <a:alphaModFix/>
          </a:blip>
          <a:srcRect/>
          <a:stretch/>
        </p:blipFill>
        <p:spPr>
          <a:xfrm>
            <a:off x="4480488" y="2004521"/>
            <a:ext cx="4308519" cy="2659954"/>
          </a:xfrm>
          <a:prstGeom prst="rect">
            <a:avLst/>
          </a:prstGeom>
          <a:noFill/>
          <a:ln w="9525" cap="flat" cmpd="sng">
            <a:solidFill>
              <a:schemeClr val="accent1"/>
            </a:solidFill>
            <a:prstDash val="solid"/>
            <a:round/>
            <a:headEnd type="none" w="sm" len="sm"/>
            <a:tailEnd type="none" w="sm" len="sm"/>
          </a:ln>
        </p:spPr>
      </p:pic>
      <p:sp>
        <p:nvSpPr>
          <p:cNvPr id="550" name="Google Shape;550;p52"/>
          <p:cNvSpPr/>
          <p:nvPr/>
        </p:nvSpPr>
        <p:spPr>
          <a:xfrm>
            <a:off x="3566159" y="3115930"/>
            <a:ext cx="793385" cy="509666"/>
          </a:xfrm>
          <a:prstGeom prst="rightArrow">
            <a:avLst>
              <a:gd name="adj1" fmla="val 50000"/>
              <a:gd name="adj2" fmla="val 50000"/>
            </a:avLst>
          </a:prstGeom>
          <a:solidFill>
            <a:schemeClr val="accent1"/>
          </a:solidFill>
          <a:ln w="12700" cap="flat" cmpd="sng">
            <a:solidFill>
              <a:srgbClr val="A1A1A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zoom</a:t>
            </a: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53"/>
          <p:cNvSpPr txBox="1"/>
          <p:nvPr/>
        </p:nvSpPr>
        <p:spPr>
          <a:xfrm>
            <a:off x="127750" y="479025"/>
            <a:ext cx="6437642"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Evaluasi Model untuk Regresi</a:t>
            </a:r>
            <a:endParaRPr sz="2500" b="1" i="0" u="none" strike="noStrike" cap="none">
              <a:solidFill>
                <a:srgbClr val="0F3570"/>
              </a:solidFill>
              <a:latin typeface="Overlock"/>
              <a:ea typeface="Overlock"/>
              <a:cs typeface="Overlock"/>
              <a:sym typeface="Overlock"/>
            </a:endParaRPr>
          </a:p>
        </p:txBody>
      </p:sp>
      <p:sp>
        <p:nvSpPr>
          <p:cNvPr id="556" name="Google Shape;556;p53"/>
          <p:cNvSpPr txBox="1"/>
          <p:nvPr/>
        </p:nvSpPr>
        <p:spPr>
          <a:xfrm>
            <a:off x="234050" y="798876"/>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557" name="Google Shape;557;p53"/>
          <p:cNvSpPr txBox="1"/>
          <p:nvPr/>
        </p:nvSpPr>
        <p:spPr>
          <a:xfrm>
            <a:off x="106150" y="871425"/>
            <a:ext cx="8803800" cy="7473900"/>
          </a:xfrm>
          <a:prstGeom prst="rect">
            <a:avLst/>
          </a:prstGeom>
          <a:noFill/>
          <a:ln>
            <a:noFill/>
          </a:ln>
        </p:spPr>
        <p:txBody>
          <a:bodyPr spcFirstLastPara="1" wrap="square" lIns="91425" tIns="91425" rIns="91425" bIns="91425" anchor="t" anchorCtr="0">
            <a:spAutoFit/>
          </a:bodyPr>
          <a:lstStyle/>
          <a:p>
            <a:pPr marL="12700" marR="0" lvl="0" indent="0" algn="l" rtl="0">
              <a:lnSpc>
                <a:spcPct val="115000"/>
              </a:lnSpc>
              <a:spcBef>
                <a:spcPts val="100"/>
              </a:spcBef>
              <a:spcAft>
                <a:spcPts val="0"/>
              </a:spcAft>
              <a:buNone/>
            </a:pPr>
            <a:r>
              <a:rPr lang="en-US" sz="1800" b="0" i="1" u="none" strike="noStrike" cap="none">
                <a:solidFill>
                  <a:srgbClr val="0F3570"/>
                </a:solidFill>
                <a:latin typeface="Overlock"/>
                <a:ea typeface="Overlock"/>
                <a:cs typeface="Overlock"/>
                <a:sym typeface="Overlock"/>
              </a:rPr>
              <a:t>Contoh pengukuran model untuk </a:t>
            </a:r>
            <a:r>
              <a:rPr lang="en-US" sz="1800" b="1" i="1" u="none" strike="noStrike" cap="none">
                <a:solidFill>
                  <a:srgbClr val="C00000"/>
                </a:solidFill>
                <a:latin typeface="Overlock"/>
                <a:ea typeface="Overlock"/>
                <a:cs typeface="Overlock"/>
                <a:sym typeface="Overlock"/>
              </a:rPr>
              <a:t>regresi</a:t>
            </a:r>
            <a:r>
              <a:rPr lang="en-US" sz="1800" b="0" i="1" u="none" strike="noStrike" cap="none">
                <a:solidFill>
                  <a:srgbClr val="0F3570"/>
                </a:solidFill>
                <a:latin typeface="Overlock"/>
                <a:ea typeface="Overlock"/>
                <a:cs typeface="Overlock"/>
                <a:sym typeface="Overlock"/>
              </a:rPr>
              <a:t>:</a:t>
            </a:r>
            <a:endParaRPr/>
          </a:p>
          <a:p>
            <a:pPr marL="355600" marR="0" lvl="0" indent="-342900" algn="l" rtl="0">
              <a:lnSpc>
                <a:spcPct val="115000"/>
              </a:lnSpc>
              <a:spcBef>
                <a:spcPts val="100"/>
              </a:spcBef>
              <a:spcAft>
                <a:spcPts val="0"/>
              </a:spcAft>
              <a:buClr>
                <a:srgbClr val="000000"/>
              </a:buClr>
              <a:buSzPts val="1200"/>
              <a:buFont typeface="Arial"/>
              <a:buAutoNum type="alphaLcPeriod"/>
            </a:pPr>
            <a:r>
              <a:rPr lang="en-US" sz="1800" b="0" i="1" u="none" strike="noStrike" cap="none">
                <a:solidFill>
                  <a:srgbClr val="0F3570"/>
                </a:solidFill>
                <a:latin typeface="Overlock"/>
                <a:ea typeface="Overlock"/>
                <a:cs typeface="Overlock"/>
                <a:sym typeface="Overlock"/>
              </a:rPr>
              <a:t>Mean Absolute Error (MAE) </a:t>
            </a:r>
            <a:endParaRPr/>
          </a:p>
          <a:p>
            <a:pPr marL="355600" marR="0" lvl="0" indent="-342900" algn="l" rtl="0">
              <a:lnSpc>
                <a:spcPct val="115000"/>
              </a:lnSpc>
              <a:spcBef>
                <a:spcPts val="100"/>
              </a:spcBef>
              <a:spcAft>
                <a:spcPts val="0"/>
              </a:spcAft>
              <a:buClr>
                <a:srgbClr val="000000"/>
              </a:buClr>
              <a:buSzPts val="1200"/>
              <a:buFont typeface="Arial"/>
              <a:buAutoNum type="alphaLcPeriod"/>
            </a:pPr>
            <a:r>
              <a:rPr lang="en-US" sz="1800" b="0" i="1" u="none" strike="noStrike" cap="none">
                <a:solidFill>
                  <a:srgbClr val="0F3570"/>
                </a:solidFill>
                <a:latin typeface="Overlock"/>
                <a:ea typeface="Overlock"/>
                <a:cs typeface="Overlock"/>
                <a:sym typeface="Overlock"/>
              </a:rPr>
              <a:t>Relative Absolute Error (RAE)</a:t>
            </a:r>
            <a:endParaRPr/>
          </a:p>
          <a:p>
            <a:pPr marL="355600" marR="0" lvl="0" indent="-342900" algn="l" rtl="0">
              <a:lnSpc>
                <a:spcPct val="115000"/>
              </a:lnSpc>
              <a:spcBef>
                <a:spcPts val="100"/>
              </a:spcBef>
              <a:spcAft>
                <a:spcPts val="0"/>
              </a:spcAft>
              <a:buClr>
                <a:srgbClr val="000000"/>
              </a:buClr>
              <a:buSzPts val="1200"/>
              <a:buFont typeface="Arial"/>
              <a:buAutoNum type="alphaLcPeriod"/>
            </a:pPr>
            <a:r>
              <a:rPr lang="en-US" sz="1800" b="0" i="1" u="none" strike="noStrike" cap="none">
                <a:solidFill>
                  <a:srgbClr val="0F3570"/>
                </a:solidFill>
                <a:latin typeface="Overlock"/>
                <a:ea typeface="Overlock"/>
                <a:cs typeface="Overlock"/>
                <a:sym typeface="Overlock"/>
              </a:rPr>
              <a:t>Mean Squared Error (MSE) </a:t>
            </a:r>
            <a:endParaRPr/>
          </a:p>
          <a:p>
            <a:pPr marL="355600" marR="0" lvl="0" indent="-342900" algn="l" rtl="0">
              <a:lnSpc>
                <a:spcPct val="115000"/>
              </a:lnSpc>
              <a:spcBef>
                <a:spcPts val="100"/>
              </a:spcBef>
              <a:spcAft>
                <a:spcPts val="0"/>
              </a:spcAft>
              <a:buClr>
                <a:srgbClr val="000000"/>
              </a:buClr>
              <a:buSzPts val="1200"/>
              <a:buFont typeface="Arial"/>
              <a:buAutoNum type="alphaLcPeriod"/>
            </a:pPr>
            <a:r>
              <a:rPr lang="en-US" sz="1800" b="0" i="1" u="none" strike="noStrike" cap="none">
                <a:solidFill>
                  <a:srgbClr val="0F3570"/>
                </a:solidFill>
                <a:latin typeface="Overlock"/>
                <a:ea typeface="Overlock"/>
                <a:cs typeface="Overlock"/>
                <a:sym typeface="Overlock"/>
              </a:rPr>
              <a:t>Relative Squared Error (RSE)</a:t>
            </a:r>
            <a:endParaRPr/>
          </a:p>
          <a:p>
            <a:pPr marL="355600" marR="0" lvl="0" indent="-342900" algn="l" rtl="0">
              <a:lnSpc>
                <a:spcPct val="115000"/>
              </a:lnSpc>
              <a:spcBef>
                <a:spcPts val="100"/>
              </a:spcBef>
              <a:spcAft>
                <a:spcPts val="0"/>
              </a:spcAft>
              <a:buClr>
                <a:srgbClr val="000000"/>
              </a:buClr>
              <a:buSzPts val="1200"/>
              <a:buFont typeface="Arial"/>
              <a:buAutoNum type="alphaLcPeriod"/>
            </a:pPr>
            <a:r>
              <a:rPr lang="en-US" sz="1800" b="0" i="1" u="none" strike="noStrike" cap="none">
                <a:solidFill>
                  <a:srgbClr val="0F3570"/>
                </a:solidFill>
                <a:latin typeface="Overlock"/>
                <a:ea typeface="Overlock"/>
                <a:cs typeface="Overlock"/>
                <a:sym typeface="Overlock"/>
              </a:rPr>
              <a:t>Root Mean Squared Error (RMSE)</a:t>
            </a:r>
            <a:endParaRPr/>
          </a:p>
          <a:p>
            <a:pPr marL="355600" marR="0" lvl="0" indent="-342900" algn="l" rtl="0">
              <a:lnSpc>
                <a:spcPct val="115000"/>
              </a:lnSpc>
              <a:spcBef>
                <a:spcPts val="100"/>
              </a:spcBef>
              <a:spcAft>
                <a:spcPts val="0"/>
              </a:spcAft>
              <a:buClr>
                <a:srgbClr val="000000"/>
              </a:buClr>
              <a:buSzPts val="1200"/>
              <a:buFont typeface="Arial"/>
              <a:buAutoNum type="alphaLcPeriod"/>
            </a:pPr>
            <a:r>
              <a:rPr lang="en-US" sz="1800" b="0" i="1" u="none" strike="noStrike" cap="none">
                <a:solidFill>
                  <a:srgbClr val="0F3570"/>
                </a:solidFill>
                <a:latin typeface="Overlock"/>
                <a:ea typeface="Overlock"/>
                <a:cs typeface="Overlock"/>
                <a:sym typeface="Overlock"/>
              </a:rPr>
              <a:t>Mean Absolute Perc</a:t>
            </a:r>
            <a:r>
              <a:rPr lang="en-US" sz="1800" i="1">
                <a:solidFill>
                  <a:srgbClr val="0F3570"/>
                </a:solidFill>
                <a:latin typeface="Overlock"/>
                <a:ea typeface="Overlock"/>
                <a:cs typeface="Overlock"/>
                <a:sym typeface="Overlock"/>
              </a:rPr>
              <a:t>e</a:t>
            </a:r>
            <a:r>
              <a:rPr lang="en-US" sz="1800" b="0" i="1" u="none" strike="noStrike" cap="none">
                <a:solidFill>
                  <a:srgbClr val="0F3570"/>
                </a:solidFill>
                <a:latin typeface="Overlock"/>
                <a:ea typeface="Overlock"/>
                <a:cs typeface="Overlock"/>
                <a:sym typeface="Overlock"/>
              </a:rPr>
              <a:t>ntage Error (MAPE)</a:t>
            </a:r>
            <a:endParaRPr/>
          </a:p>
          <a:p>
            <a:pPr marL="355600" marR="0" lvl="0" indent="-342900" algn="l" rtl="0">
              <a:lnSpc>
                <a:spcPct val="115000"/>
              </a:lnSpc>
              <a:spcBef>
                <a:spcPts val="100"/>
              </a:spcBef>
              <a:spcAft>
                <a:spcPts val="0"/>
              </a:spcAft>
              <a:buClr>
                <a:srgbClr val="000000"/>
              </a:buClr>
              <a:buSzPts val="1200"/>
              <a:buFont typeface="Arial"/>
              <a:buAutoNum type="alphaLcPeriod"/>
            </a:pPr>
            <a:r>
              <a:rPr lang="en-US" sz="1800" b="0" i="1" u="none" strike="noStrike" cap="none">
                <a:solidFill>
                  <a:srgbClr val="0F3570"/>
                </a:solidFill>
                <a:latin typeface="Overlock"/>
                <a:ea typeface="Overlock"/>
                <a:cs typeface="Overlock"/>
                <a:sym typeface="Overlock"/>
              </a:rPr>
              <a:t>Mean Percentage Error (MPE)</a:t>
            </a:r>
            <a:endParaRPr/>
          </a:p>
          <a:p>
            <a:pPr marL="355600" marR="0" lvl="0" indent="-342900" algn="l" rtl="0">
              <a:lnSpc>
                <a:spcPct val="115000"/>
              </a:lnSpc>
              <a:spcBef>
                <a:spcPts val="100"/>
              </a:spcBef>
              <a:spcAft>
                <a:spcPts val="0"/>
              </a:spcAft>
              <a:buClr>
                <a:srgbClr val="000000"/>
              </a:buClr>
              <a:buSzPts val="1200"/>
              <a:buFont typeface="Arial"/>
              <a:buAutoNum type="alphaLcPeriod"/>
            </a:pPr>
            <a:r>
              <a:rPr lang="en-US" sz="1800" b="0" i="1" u="none" strike="noStrike" cap="none">
                <a:solidFill>
                  <a:srgbClr val="0F3570"/>
                </a:solidFill>
                <a:latin typeface="Overlock"/>
                <a:ea typeface="Overlock"/>
                <a:cs typeface="Overlock"/>
                <a:sym typeface="Overlock"/>
              </a:rPr>
              <a:t>R- squared</a:t>
            </a:r>
            <a:endParaRPr/>
          </a:p>
          <a:p>
            <a:pPr marL="12700" marR="0" lvl="0" indent="0" algn="l" rtl="0">
              <a:lnSpc>
                <a:spcPct val="115000"/>
              </a:lnSpc>
              <a:spcBef>
                <a:spcPts val="100"/>
              </a:spcBef>
              <a:spcAft>
                <a:spcPts val="0"/>
              </a:spcAft>
              <a:buNone/>
            </a:pPr>
            <a:endParaRPr sz="1800" i="1">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None/>
            </a:pPr>
            <a:r>
              <a:rPr lang="en-US" sz="1800" b="0" i="1" u="none" strike="noStrike" cap="none">
                <a:solidFill>
                  <a:srgbClr val="0F3570"/>
                </a:solidFill>
                <a:latin typeface="Overlock"/>
                <a:ea typeface="Overlock"/>
                <a:cs typeface="Overlock"/>
                <a:sym typeface="Overlock"/>
              </a:rPr>
              <a:t>MAE dan RMSE akan diulas di slide berikut</a:t>
            </a:r>
            <a:endParaRPr/>
          </a:p>
          <a:p>
            <a:pPr marL="355600" marR="0" lvl="0" indent="-26670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54"/>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Mean Absolute Error (MAE)</a:t>
            </a:r>
            <a:endParaRPr sz="2500" b="1" i="0" u="none" strike="noStrike" cap="none">
              <a:solidFill>
                <a:srgbClr val="0F3570"/>
              </a:solidFill>
              <a:latin typeface="Overlock"/>
              <a:ea typeface="Overlock"/>
              <a:cs typeface="Overlock"/>
              <a:sym typeface="Overlock"/>
            </a:endParaRPr>
          </a:p>
        </p:txBody>
      </p:sp>
      <p:sp>
        <p:nvSpPr>
          <p:cNvPr id="563" name="Google Shape;563;p54"/>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564" name="Google Shape;564;p54"/>
          <p:cNvSpPr txBox="1"/>
          <p:nvPr/>
        </p:nvSpPr>
        <p:spPr>
          <a:xfrm>
            <a:off x="106150" y="831917"/>
            <a:ext cx="8803800" cy="8453566"/>
          </a:xfrm>
          <a:prstGeom prst="rect">
            <a:avLst/>
          </a:prstGeom>
          <a:noFill/>
          <a:ln>
            <a:noFill/>
          </a:ln>
        </p:spPr>
        <p:txBody>
          <a:bodyPr spcFirstLastPara="1" wrap="square" lIns="91425" tIns="91425" rIns="91425" bIns="91425" anchor="t" anchorCtr="0">
            <a:spAutoFit/>
          </a:bodyPr>
          <a:lstStyle/>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Ide : Setiap selisih error diambil nilai mutlaknya untuk selanjutnya dijumlahkan (</a:t>
            </a:r>
            <a:r>
              <a:rPr lang="en-US" sz="1800" b="1" i="1" u="none" strike="noStrike" cap="none">
                <a:solidFill>
                  <a:srgbClr val="0F3570"/>
                </a:solidFill>
                <a:latin typeface="Overlock"/>
                <a:ea typeface="Overlock"/>
                <a:cs typeface="Overlock"/>
                <a:sym typeface="Overlock"/>
              </a:rPr>
              <a:t>Diskusi</a:t>
            </a:r>
            <a:r>
              <a:rPr lang="en-US" sz="1800" b="0" i="1" u="none" strike="noStrike" cap="none">
                <a:solidFill>
                  <a:srgbClr val="0F3570"/>
                </a:solidFill>
                <a:latin typeface="Overlock"/>
                <a:ea typeface="Overlock"/>
                <a:cs typeface="Overlock"/>
                <a:sym typeface="Overlock"/>
              </a:rPr>
              <a:t>: mengapa nilai mutlak?)</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Jumlah nilai mutlak semua error di bagi rata dengan banyaknya sampel sehingga diperoleh nilai rata rata error, karenanya disebut Mean Absolute Error, dinyatakan sebagai:</a:t>
            </a:r>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85750" algn="l" rtl="0">
              <a:lnSpc>
                <a:spcPct val="115000"/>
              </a:lnSpc>
              <a:spcBef>
                <a:spcPts val="100"/>
              </a:spcBef>
              <a:spcAft>
                <a:spcPts val="0"/>
              </a:spcAft>
              <a:buClr>
                <a:srgbClr val="000000"/>
              </a:buClr>
              <a:buSzPts val="1200"/>
              <a:buFont typeface="Courier New"/>
              <a:buChar char="o"/>
            </a:pPr>
            <a:r>
              <a:rPr lang="en-US" sz="1800" b="0" i="1" u="none" strike="noStrike" cap="none">
                <a:solidFill>
                  <a:srgbClr val="0F3570"/>
                </a:solidFill>
                <a:latin typeface="Overlock"/>
                <a:ea typeface="Overlock"/>
                <a:cs typeface="Overlock"/>
                <a:sym typeface="Overlock"/>
              </a:rPr>
              <a:t>n : banyak sample</a:t>
            </a:r>
            <a:endParaRPr/>
          </a:p>
          <a:p>
            <a:pPr marL="298450" marR="0" lvl="0" indent="-285750" algn="l" rtl="0">
              <a:lnSpc>
                <a:spcPct val="115000"/>
              </a:lnSpc>
              <a:spcBef>
                <a:spcPts val="100"/>
              </a:spcBef>
              <a:spcAft>
                <a:spcPts val="0"/>
              </a:spcAft>
              <a:buClr>
                <a:srgbClr val="000000"/>
              </a:buClr>
              <a:buSzPts val="1200"/>
              <a:buFont typeface="Courier New"/>
              <a:buChar char="o"/>
            </a:pPr>
            <a:r>
              <a:rPr lang="en-US" sz="1800" b="0" i="1" u="none" strike="noStrike" cap="none">
                <a:solidFill>
                  <a:srgbClr val="0F3570"/>
                </a:solidFill>
                <a:latin typeface="Overlock"/>
                <a:ea typeface="Overlock"/>
                <a:cs typeface="Overlock"/>
                <a:sym typeface="Overlock"/>
              </a:rPr>
              <a:t>y</a:t>
            </a:r>
            <a:r>
              <a:rPr lang="en-US" sz="1800" b="0" i="1" u="none" strike="noStrike" cap="none" baseline="-25000">
                <a:solidFill>
                  <a:srgbClr val="0F3570"/>
                </a:solidFill>
                <a:latin typeface="Overlock"/>
                <a:ea typeface="Overlock"/>
                <a:cs typeface="Overlock"/>
                <a:sym typeface="Overlock"/>
              </a:rPr>
              <a:t>j</a:t>
            </a:r>
            <a:r>
              <a:rPr lang="en-US" sz="1800" b="0" i="1" u="none" strike="noStrike" cap="none">
                <a:solidFill>
                  <a:srgbClr val="0F3570"/>
                </a:solidFill>
                <a:latin typeface="Overlock"/>
                <a:ea typeface="Overlock"/>
                <a:cs typeface="Overlock"/>
                <a:sym typeface="Overlock"/>
              </a:rPr>
              <a:t> : nilai aktual untuk sample j</a:t>
            </a:r>
            <a:endParaRPr/>
          </a:p>
          <a:p>
            <a:pPr marL="298450" marR="0" lvl="0" indent="-285750" algn="l" rtl="0">
              <a:lnSpc>
                <a:spcPct val="115000"/>
              </a:lnSpc>
              <a:spcBef>
                <a:spcPts val="100"/>
              </a:spcBef>
              <a:spcAft>
                <a:spcPts val="0"/>
              </a:spcAft>
              <a:buClr>
                <a:srgbClr val="000000"/>
              </a:buClr>
              <a:buSzPts val="1200"/>
              <a:buFont typeface="Courier New"/>
              <a:buChar char="o"/>
            </a:pPr>
            <a:r>
              <a:rPr lang="en-US" sz="1800" b="0" i="1" u="none" strike="noStrike" cap="none">
                <a:solidFill>
                  <a:srgbClr val="0F3570"/>
                </a:solidFill>
                <a:latin typeface="Overlock"/>
                <a:ea typeface="Overlock"/>
                <a:cs typeface="Overlock"/>
                <a:sym typeface="Overlock"/>
              </a:rPr>
              <a:t>y</a:t>
            </a:r>
            <a:r>
              <a:rPr lang="en-US" sz="1800" b="0" i="1" u="none" strike="noStrike" cap="none" baseline="-25000">
                <a:solidFill>
                  <a:srgbClr val="0F3570"/>
                </a:solidFill>
                <a:latin typeface="Overlock"/>
                <a:ea typeface="Overlock"/>
                <a:cs typeface="Overlock"/>
                <a:sym typeface="Overlock"/>
              </a:rPr>
              <a:t>j</a:t>
            </a:r>
            <a:r>
              <a:rPr lang="en-US" sz="1800" b="0" i="1" u="none" strike="noStrike" cap="none">
                <a:solidFill>
                  <a:srgbClr val="0F3570"/>
                </a:solidFill>
                <a:latin typeface="Overlock"/>
                <a:ea typeface="Overlock"/>
                <a:cs typeface="Overlock"/>
                <a:sym typeface="Overlock"/>
              </a:rPr>
              <a:t> : nilai prediksi untuk sample j</a:t>
            </a:r>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p:txBody>
      </p:sp>
      <p:pic>
        <p:nvPicPr>
          <p:cNvPr id="565" name="Google Shape;565;p54" descr="Evaluation Metrics - MAE"/>
          <p:cNvPicPr preferRelativeResize="0"/>
          <p:nvPr/>
        </p:nvPicPr>
        <p:blipFill rotWithShape="1">
          <a:blip r:embed="rId3">
            <a:alphaModFix/>
          </a:blip>
          <a:srcRect/>
          <a:stretch/>
        </p:blipFill>
        <p:spPr>
          <a:xfrm>
            <a:off x="2955699" y="2362564"/>
            <a:ext cx="3000375" cy="857250"/>
          </a:xfrm>
          <a:prstGeom prst="rect">
            <a:avLst/>
          </a:prstGeom>
          <a:noFill/>
          <a:ln>
            <a:noFill/>
          </a:ln>
        </p:spPr>
      </p:pic>
      <p:pic>
        <p:nvPicPr>
          <p:cNvPr id="566" name="Google Shape;566;p54"/>
          <p:cNvPicPr preferRelativeResize="0"/>
          <p:nvPr/>
        </p:nvPicPr>
        <p:blipFill rotWithShape="1">
          <a:blip r:embed="rId4">
            <a:alphaModFix/>
          </a:blip>
          <a:srcRect/>
          <a:stretch/>
        </p:blipFill>
        <p:spPr>
          <a:xfrm>
            <a:off x="396892" y="3936997"/>
            <a:ext cx="323850" cy="419100"/>
          </a:xfrm>
          <a:prstGeom prst="rect">
            <a:avLst/>
          </a:prstGeom>
          <a:noFill/>
          <a:ln>
            <a:noFill/>
          </a:ln>
        </p:spPr>
      </p:pic>
      <p:pic>
        <p:nvPicPr>
          <p:cNvPr id="567" name="Google Shape;567;p54"/>
          <p:cNvPicPr preferRelativeResize="0"/>
          <p:nvPr/>
        </p:nvPicPr>
        <p:blipFill rotWithShape="1">
          <a:blip r:embed="rId5">
            <a:alphaModFix/>
          </a:blip>
          <a:srcRect/>
          <a:stretch/>
        </p:blipFill>
        <p:spPr>
          <a:xfrm>
            <a:off x="377162" y="3609296"/>
            <a:ext cx="276225" cy="2762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55"/>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Root Mean Squared Error (RMSE)</a:t>
            </a:r>
            <a:endParaRPr sz="2500" b="1" i="0" u="none" strike="noStrike" cap="none">
              <a:solidFill>
                <a:srgbClr val="0F3570"/>
              </a:solidFill>
              <a:latin typeface="Overlock"/>
              <a:ea typeface="Overlock"/>
              <a:cs typeface="Overlock"/>
              <a:sym typeface="Overlock"/>
            </a:endParaRPr>
          </a:p>
        </p:txBody>
      </p:sp>
      <p:sp>
        <p:nvSpPr>
          <p:cNvPr id="573" name="Google Shape;573;p55"/>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574" name="Google Shape;574;p55"/>
          <p:cNvSpPr txBox="1"/>
          <p:nvPr/>
        </p:nvSpPr>
        <p:spPr>
          <a:xfrm>
            <a:off x="106150" y="831917"/>
            <a:ext cx="8803800" cy="3737700"/>
          </a:xfrm>
          <a:prstGeom prst="rect">
            <a:avLst/>
          </a:prstGeom>
          <a:noFill/>
          <a:ln>
            <a:noFill/>
          </a:ln>
        </p:spPr>
        <p:txBody>
          <a:bodyPr spcFirstLastPara="1" wrap="square" lIns="91425" tIns="91425" rIns="91425" bIns="91425" anchor="t" anchorCtr="0">
            <a:spAutoFit/>
          </a:bodyPr>
          <a:lstStyle/>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Ide : Setiap selisih error diambil nilai kuadratnya untuk selanjutnya dijumlahkan</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Jumlah nilai kuadrat setiap error di bagi rata dengan banyaknya sampel sehingga diperoleh nilai rata rata kuadrat error, untuk kemudian ditarik nilai akarnya, karenanya disebut Root Mean Squared Error, dinyatakan sebagai:</a:t>
            </a:r>
            <a:endParaRPr/>
          </a:p>
          <a:p>
            <a:pPr marL="298450" marR="0" lvl="0" indent="-285750" algn="l" rtl="0">
              <a:lnSpc>
                <a:spcPct val="115000"/>
              </a:lnSpc>
              <a:spcBef>
                <a:spcPts val="100"/>
              </a:spcBef>
              <a:spcAft>
                <a:spcPts val="0"/>
              </a:spcAft>
              <a:buClr>
                <a:srgbClr val="000000"/>
              </a:buClr>
              <a:buSzPts val="1200"/>
              <a:buFont typeface="Courier New"/>
              <a:buChar char="o"/>
            </a:pPr>
            <a:r>
              <a:rPr lang="en-US" sz="1800" b="0" i="1" u="none" strike="noStrike" cap="none">
                <a:solidFill>
                  <a:srgbClr val="0F3570"/>
                </a:solidFill>
                <a:latin typeface="Overlock"/>
                <a:ea typeface="Overlock"/>
                <a:cs typeface="Overlock"/>
                <a:sym typeface="Overlock"/>
              </a:rPr>
              <a:t>n : banyak sample</a:t>
            </a:r>
            <a:endParaRPr/>
          </a:p>
          <a:p>
            <a:pPr marL="298450" marR="0" lvl="0" indent="-285750" algn="l" rtl="0">
              <a:lnSpc>
                <a:spcPct val="115000"/>
              </a:lnSpc>
              <a:spcBef>
                <a:spcPts val="100"/>
              </a:spcBef>
              <a:spcAft>
                <a:spcPts val="0"/>
              </a:spcAft>
              <a:buClr>
                <a:srgbClr val="000000"/>
              </a:buClr>
              <a:buSzPts val="1200"/>
              <a:buFont typeface="Courier New"/>
              <a:buChar char="o"/>
            </a:pPr>
            <a:r>
              <a:rPr lang="en-US" sz="1800" b="0" i="1" u="none" strike="noStrike" cap="none">
                <a:solidFill>
                  <a:srgbClr val="0F3570"/>
                </a:solidFill>
                <a:latin typeface="Overlock"/>
                <a:ea typeface="Overlock"/>
                <a:cs typeface="Overlock"/>
                <a:sym typeface="Overlock"/>
              </a:rPr>
              <a:t>y</a:t>
            </a:r>
            <a:r>
              <a:rPr lang="en-US" sz="1800" b="0" i="1" u="none" strike="noStrike" cap="none" baseline="-25000">
                <a:solidFill>
                  <a:srgbClr val="0F3570"/>
                </a:solidFill>
                <a:latin typeface="Overlock"/>
                <a:ea typeface="Overlock"/>
                <a:cs typeface="Overlock"/>
                <a:sym typeface="Overlock"/>
              </a:rPr>
              <a:t>j</a:t>
            </a:r>
            <a:r>
              <a:rPr lang="en-US" sz="1800" b="0" i="1" u="none" strike="noStrike" cap="none">
                <a:solidFill>
                  <a:srgbClr val="0F3570"/>
                </a:solidFill>
                <a:latin typeface="Overlock"/>
                <a:ea typeface="Overlock"/>
                <a:cs typeface="Overlock"/>
                <a:sym typeface="Overlock"/>
              </a:rPr>
              <a:t> : nilai aktual untuk sample j</a:t>
            </a:r>
            <a:endParaRPr/>
          </a:p>
          <a:p>
            <a:pPr marL="298450" marR="0" lvl="0" indent="-285750" algn="l" rtl="0">
              <a:lnSpc>
                <a:spcPct val="115000"/>
              </a:lnSpc>
              <a:spcBef>
                <a:spcPts val="100"/>
              </a:spcBef>
              <a:spcAft>
                <a:spcPts val="0"/>
              </a:spcAft>
              <a:buClr>
                <a:srgbClr val="000000"/>
              </a:buClr>
              <a:buSzPts val="1200"/>
              <a:buFont typeface="Courier New"/>
              <a:buChar char="o"/>
            </a:pPr>
            <a:r>
              <a:rPr lang="en-US" sz="1800" b="0" i="1" u="none" strike="noStrike" cap="none">
                <a:solidFill>
                  <a:srgbClr val="0F3570"/>
                </a:solidFill>
                <a:latin typeface="Overlock"/>
                <a:ea typeface="Overlock"/>
                <a:cs typeface="Overlock"/>
                <a:sym typeface="Overlock"/>
              </a:rPr>
              <a:t>y</a:t>
            </a:r>
            <a:r>
              <a:rPr lang="en-US" sz="1800" b="0" i="1" u="none" strike="noStrike" cap="none" baseline="-25000">
                <a:solidFill>
                  <a:srgbClr val="0F3570"/>
                </a:solidFill>
                <a:latin typeface="Overlock"/>
                <a:ea typeface="Overlock"/>
                <a:cs typeface="Overlock"/>
                <a:sym typeface="Overlock"/>
              </a:rPr>
              <a:t>j</a:t>
            </a:r>
            <a:r>
              <a:rPr lang="en-US" sz="1800" b="0" i="1" u="none" strike="noStrike" cap="none">
                <a:solidFill>
                  <a:srgbClr val="0F3570"/>
                </a:solidFill>
                <a:latin typeface="Overlock"/>
                <a:ea typeface="Overlock"/>
                <a:cs typeface="Overlock"/>
                <a:sym typeface="Overlock"/>
              </a:rPr>
              <a:t> : nilai prediksi untuk sample j</a:t>
            </a:r>
            <a:endParaRPr/>
          </a:p>
          <a:p>
            <a:pPr marL="12700" marR="0" lvl="0" indent="0" algn="l" rtl="0">
              <a:lnSpc>
                <a:spcPct val="115000"/>
              </a:lnSpc>
              <a:spcBef>
                <a:spcPts val="100"/>
              </a:spcBef>
              <a:spcAft>
                <a:spcPts val="0"/>
              </a:spcAft>
              <a:buNone/>
            </a:pPr>
            <a:endParaRPr sz="1800" b="0" i="1" u="none" strike="noStrike" cap="none">
              <a:solidFill>
                <a:srgbClr val="0F3570"/>
              </a:solidFill>
              <a:latin typeface="Overlock"/>
              <a:ea typeface="Overlock"/>
              <a:cs typeface="Overlock"/>
              <a:sym typeface="Overlock"/>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RMSE memiliki fungsi kuadratik yang bersifat kontinu dan dapat diturunkan (differensiable) dan menguntungkan untuk optimasi (</a:t>
            </a:r>
            <a:r>
              <a:rPr lang="en-US" sz="1800" b="1" i="1" u="none" strike="noStrike" cap="none">
                <a:solidFill>
                  <a:srgbClr val="0F3570"/>
                </a:solidFill>
                <a:latin typeface="Overlock"/>
                <a:ea typeface="Overlock"/>
                <a:cs typeface="Overlock"/>
                <a:sym typeface="Overlock"/>
              </a:rPr>
              <a:t>Diskusi</a:t>
            </a:r>
            <a:r>
              <a:rPr lang="en-US" sz="1800" b="0" i="1" u="none" strike="noStrike" cap="none">
                <a:solidFill>
                  <a:srgbClr val="0F3570"/>
                </a:solidFill>
                <a:latin typeface="Overlock"/>
                <a:ea typeface="Overlock"/>
                <a:cs typeface="Overlock"/>
                <a:sym typeface="Overlock"/>
              </a:rPr>
              <a:t>: Mengapa?).</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Lebih sensitive terhadap pencilan (outlier), </a:t>
            </a:r>
            <a:r>
              <a:rPr lang="en-US" sz="1800" b="1" i="1" u="none" strike="noStrike" cap="none">
                <a:solidFill>
                  <a:srgbClr val="0F3570"/>
                </a:solidFill>
                <a:latin typeface="Overlock"/>
                <a:ea typeface="Overlock"/>
                <a:cs typeface="Overlock"/>
                <a:sym typeface="Overlock"/>
              </a:rPr>
              <a:t>Diskusi</a:t>
            </a:r>
            <a:r>
              <a:rPr lang="en-US" sz="1800" b="0" i="1" u="none" strike="noStrike" cap="none">
                <a:solidFill>
                  <a:srgbClr val="0F3570"/>
                </a:solidFill>
                <a:latin typeface="Overlock"/>
                <a:ea typeface="Overlock"/>
                <a:cs typeface="Overlock"/>
                <a:sym typeface="Overlock"/>
              </a:rPr>
              <a:t>: Mengapa?</a:t>
            </a:r>
            <a:endParaRPr sz="1800" b="0" i="0" u="none" strike="noStrike" cap="none">
              <a:solidFill>
                <a:srgbClr val="000000"/>
              </a:solidFill>
              <a:latin typeface="Overlock"/>
              <a:ea typeface="Overlock"/>
              <a:cs typeface="Overlock"/>
              <a:sym typeface="Overlock"/>
            </a:endParaRPr>
          </a:p>
        </p:txBody>
      </p:sp>
      <p:pic>
        <p:nvPicPr>
          <p:cNvPr id="575" name="Google Shape;575;p55"/>
          <p:cNvPicPr preferRelativeResize="0"/>
          <p:nvPr/>
        </p:nvPicPr>
        <p:blipFill rotWithShape="1">
          <a:blip r:embed="rId3">
            <a:alphaModFix/>
          </a:blip>
          <a:srcRect/>
          <a:stretch/>
        </p:blipFill>
        <p:spPr>
          <a:xfrm>
            <a:off x="396892" y="2819397"/>
            <a:ext cx="323850" cy="419100"/>
          </a:xfrm>
          <a:prstGeom prst="rect">
            <a:avLst/>
          </a:prstGeom>
          <a:noFill/>
          <a:ln>
            <a:noFill/>
          </a:ln>
        </p:spPr>
      </p:pic>
      <p:pic>
        <p:nvPicPr>
          <p:cNvPr id="576" name="Google Shape;576;p55"/>
          <p:cNvPicPr preferRelativeResize="0"/>
          <p:nvPr/>
        </p:nvPicPr>
        <p:blipFill rotWithShape="1">
          <a:blip r:embed="rId4">
            <a:alphaModFix/>
          </a:blip>
          <a:srcRect/>
          <a:stretch/>
        </p:blipFill>
        <p:spPr>
          <a:xfrm>
            <a:off x="377162" y="2535243"/>
            <a:ext cx="276225" cy="276225"/>
          </a:xfrm>
          <a:prstGeom prst="rect">
            <a:avLst/>
          </a:prstGeom>
          <a:noFill/>
          <a:ln>
            <a:noFill/>
          </a:ln>
        </p:spPr>
      </p:pic>
      <p:pic>
        <p:nvPicPr>
          <p:cNvPr id="577" name="Google Shape;577;p55" descr="RMSE"/>
          <p:cNvPicPr preferRelativeResize="0"/>
          <p:nvPr/>
        </p:nvPicPr>
        <p:blipFill rotWithShape="1">
          <a:blip r:embed="rId5">
            <a:alphaModFix/>
          </a:blip>
          <a:srcRect/>
          <a:stretch/>
        </p:blipFill>
        <p:spPr>
          <a:xfrm>
            <a:off x="3747633" y="2333077"/>
            <a:ext cx="3114675" cy="8572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56"/>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Root Mean Squared Error (RMSE)</a:t>
            </a:r>
            <a:endParaRPr sz="2500" b="1" i="0" u="none" strike="noStrike" cap="none">
              <a:solidFill>
                <a:srgbClr val="0F3570"/>
              </a:solidFill>
              <a:latin typeface="Overlock"/>
              <a:ea typeface="Overlock"/>
              <a:cs typeface="Overlock"/>
              <a:sym typeface="Overlock"/>
            </a:endParaRPr>
          </a:p>
        </p:txBody>
      </p:sp>
      <p:sp>
        <p:nvSpPr>
          <p:cNvPr id="583" name="Google Shape;583;p56"/>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pic>
        <p:nvPicPr>
          <p:cNvPr id="584" name="Google Shape;584;p56"/>
          <p:cNvPicPr preferRelativeResize="0"/>
          <p:nvPr/>
        </p:nvPicPr>
        <p:blipFill rotWithShape="1">
          <a:blip r:embed="rId3">
            <a:alphaModFix/>
          </a:blip>
          <a:srcRect/>
          <a:stretch/>
        </p:blipFill>
        <p:spPr>
          <a:xfrm>
            <a:off x="127635" y="1720215"/>
            <a:ext cx="3469640" cy="2539365"/>
          </a:xfrm>
          <a:prstGeom prst="rect">
            <a:avLst/>
          </a:prstGeom>
          <a:noFill/>
          <a:ln>
            <a:noFill/>
          </a:ln>
        </p:spPr>
      </p:pic>
      <p:sp>
        <p:nvSpPr>
          <p:cNvPr id="585" name="Google Shape;585;p56"/>
          <p:cNvSpPr/>
          <p:nvPr/>
        </p:nvSpPr>
        <p:spPr>
          <a:xfrm>
            <a:off x="1247775" y="1737360"/>
            <a:ext cx="646430" cy="2609850"/>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86" name="Google Shape;586;p56"/>
          <p:cNvSpPr txBox="1"/>
          <p:nvPr/>
        </p:nvSpPr>
        <p:spPr>
          <a:xfrm>
            <a:off x="2244103" y="1272550"/>
            <a:ext cx="10476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outlier</a:t>
            </a:r>
            <a:endParaRPr/>
          </a:p>
        </p:txBody>
      </p:sp>
      <p:cxnSp>
        <p:nvCxnSpPr>
          <p:cNvPr id="587" name="Google Shape;587;p56"/>
          <p:cNvCxnSpPr>
            <a:endCxn id="586" idx="1"/>
          </p:cNvCxnSpPr>
          <p:nvPr/>
        </p:nvCxnSpPr>
        <p:spPr>
          <a:xfrm rot="10800000" flipH="1">
            <a:off x="1525303" y="1457200"/>
            <a:ext cx="718800" cy="514500"/>
          </a:xfrm>
          <a:prstGeom prst="straightConnector1">
            <a:avLst/>
          </a:prstGeom>
          <a:noFill/>
          <a:ln w="9525" cap="flat" cmpd="sng">
            <a:solidFill>
              <a:schemeClr val="accent1"/>
            </a:solidFill>
            <a:prstDash val="solid"/>
            <a:miter lim="800000"/>
            <a:headEnd type="none" w="sm" len="sm"/>
            <a:tailEnd type="stealth" w="med" len="med"/>
          </a:ln>
        </p:spPr>
      </p:cxnSp>
      <p:pic>
        <p:nvPicPr>
          <p:cNvPr id="588" name="Google Shape;588;p56"/>
          <p:cNvPicPr preferRelativeResize="0"/>
          <p:nvPr/>
        </p:nvPicPr>
        <p:blipFill rotWithShape="1">
          <a:blip r:embed="rId4">
            <a:alphaModFix/>
          </a:blip>
          <a:srcRect/>
          <a:stretch/>
        </p:blipFill>
        <p:spPr>
          <a:xfrm>
            <a:off x="4272915" y="1456690"/>
            <a:ext cx="3701415" cy="2635885"/>
          </a:xfrm>
          <a:prstGeom prst="rect">
            <a:avLst/>
          </a:prstGeom>
          <a:noFill/>
          <a:ln>
            <a:noFill/>
          </a:ln>
        </p:spPr>
      </p:pic>
      <p:sp>
        <p:nvSpPr>
          <p:cNvPr id="589" name="Google Shape;589;p56"/>
          <p:cNvSpPr txBox="1"/>
          <p:nvPr/>
        </p:nvSpPr>
        <p:spPr>
          <a:xfrm>
            <a:off x="1723390" y="1272540"/>
            <a:ext cx="322580" cy="368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000000"/>
                </a:solidFill>
                <a:latin typeface="Arial"/>
                <a:ea typeface="Arial"/>
                <a:cs typeface="Arial"/>
                <a:sym typeface="Arial"/>
              </a:rPr>
              <a:t>?</a:t>
            </a:r>
            <a:endParaRPr/>
          </a:p>
        </p:txBody>
      </p:sp>
      <p:sp>
        <p:nvSpPr>
          <p:cNvPr id="590" name="Google Shape;590;p56"/>
          <p:cNvSpPr/>
          <p:nvPr/>
        </p:nvSpPr>
        <p:spPr>
          <a:xfrm>
            <a:off x="4159250" y="2818765"/>
            <a:ext cx="563245" cy="410845"/>
          </a:xfrm>
          <a:prstGeom prst="leftBrace">
            <a:avLst>
              <a:gd name="adj1" fmla="val 8333"/>
              <a:gd name="adj2" fmla="val 50077"/>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591" name="Google Shape;591;p56"/>
          <p:cNvSpPr txBox="1"/>
          <p:nvPr/>
        </p:nvSpPr>
        <p:spPr>
          <a:xfrm>
            <a:off x="3517900" y="2901315"/>
            <a:ext cx="641350" cy="245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a:solidFill>
                  <a:srgbClr val="000000"/>
                </a:solidFill>
                <a:latin typeface="Arial"/>
                <a:ea typeface="Arial"/>
                <a:cs typeface="Arial"/>
                <a:sym typeface="Arial"/>
              </a:rPr>
              <a:t>|y| = 2-1</a:t>
            </a:r>
            <a:endParaRPr/>
          </a:p>
        </p:txBody>
      </p:sp>
      <p:sp>
        <p:nvSpPr>
          <p:cNvPr id="592" name="Google Shape;592;p56"/>
          <p:cNvSpPr/>
          <p:nvPr/>
        </p:nvSpPr>
        <p:spPr>
          <a:xfrm>
            <a:off x="4220210" y="1680210"/>
            <a:ext cx="1569085" cy="1492250"/>
          </a:xfrm>
          <a:prstGeom prst="leftBrace">
            <a:avLst>
              <a:gd name="adj1" fmla="val 8333"/>
              <a:gd name="adj2" fmla="val 500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593" name="Google Shape;593;p56"/>
          <p:cNvSpPr txBox="1"/>
          <p:nvPr/>
        </p:nvSpPr>
        <p:spPr>
          <a:xfrm>
            <a:off x="3597275" y="2303780"/>
            <a:ext cx="641350" cy="245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a:solidFill>
                  <a:srgbClr val="000000"/>
                </a:solidFill>
                <a:latin typeface="Arial"/>
                <a:ea typeface="Arial"/>
                <a:cs typeface="Arial"/>
                <a:sym typeface="Arial"/>
              </a:rPr>
              <a:t>|y| = 5-1</a:t>
            </a:r>
            <a:endParaRPr/>
          </a:p>
        </p:txBody>
      </p:sp>
      <p:sp>
        <p:nvSpPr>
          <p:cNvPr id="594" name="Google Shape;594;p56"/>
          <p:cNvSpPr/>
          <p:nvPr/>
        </p:nvSpPr>
        <p:spPr>
          <a:xfrm>
            <a:off x="4219575" y="3229610"/>
            <a:ext cx="1905000" cy="377190"/>
          </a:xfrm>
          <a:prstGeom prst="leftBrace">
            <a:avLst>
              <a:gd name="adj1" fmla="val 8333"/>
              <a:gd name="adj2" fmla="val 500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595" name="Google Shape;595;p56"/>
          <p:cNvSpPr txBox="1"/>
          <p:nvPr/>
        </p:nvSpPr>
        <p:spPr>
          <a:xfrm>
            <a:off x="3578860" y="3499485"/>
            <a:ext cx="641350" cy="245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a:solidFill>
                  <a:srgbClr val="000000"/>
                </a:solidFill>
                <a:latin typeface="Arial"/>
                <a:ea typeface="Arial"/>
                <a:cs typeface="Arial"/>
                <a:sym typeface="Arial"/>
              </a:rPr>
              <a:t>|y| = 0-1</a:t>
            </a:r>
            <a:endParaRPr/>
          </a:p>
        </p:txBody>
      </p:sp>
      <p:sp>
        <p:nvSpPr>
          <p:cNvPr id="596" name="Google Shape;596;p56"/>
          <p:cNvSpPr txBox="1"/>
          <p:nvPr/>
        </p:nvSpPr>
        <p:spPr>
          <a:xfrm>
            <a:off x="4478655" y="4161155"/>
            <a:ext cx="3391535" cy="3067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MAE: (1+1+1+4+1+1+1+1) x 1/8 = 1,375</a:t>
            </a:r>
            <a:endParaRPr/>
          </a:p>
        </p:txBody>
      </p:sp>
      <p:sp>
        <p:nvSpPr>
          <p:cNvPr id="597" name="Google Shape;597;p56"/>
          <p:cNvSpPr txBox="1"/>
          <p:nvPr/>
        </p:nvSpPr>
        <p:spPr>
          <a:xfrm>
            <a:off x="4206240" y="4565015"/>
            <a:ext cx="4031615" cy="306705"/>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RMSE:√ (1</a:t>
            </a:r>
            <a:r>
              <a:rPr lang="en-US" sz="1400" b="0" i="0" u="none" strike="noStrike" cap="none" baseline="30000">
                <a:solidFill>
                  <a:srgbClr val="000000"/>
                </a:solidFill>
                <a:latin typeface="Arial"/>
                <a:ea typeface="Arial"/>
                <a:cs typeface="Arial"/>
                <a:sym typeface="Arial"/>
              </a:rPr>
              <a:t>2</a:t>
            </a:r>
            <a:r>
              <a:rPr lang="en-US" sz="1400" b="0" i="0" u="none" strike="noStrike" cap="none">
                <a:solidFill>
                  <a:srgbClr val="000000"/>
                </a:solidFill>
                <a:latin typeface="Arial"/>
                <a:ea typeface="Arial"/>
                <a:cs typeface="Arial"/>
                <a:sym typeface="Arial"/>
              </a:rPr>
              <a:t>+1</a:t>
            </a:r>
            <a:r>
              <a:rPr lang="en-US" sz="1400" b="0" i="0" u="none" strike="noStrike" cap="none" baseline="30000">
                <a:solidFill>
                  <a:srgbClr val="000000"/>
                </a:solidFill>
                <a:latin typeface="Arial"/>
                <a:ea typeface="Arial"/>
                <a:cs typeface="Arial"/>
                <a:sym typeface="Arial"/>
              </a:rPr>
              <a:t>2</a:t>
            </a:r>
            <a:r>
              <a:rPr lang="en-US" sz="1400" b="0" i="0" u="none" strike="noStrike" cap="none">
                <a:solidFill>
                  <a:srgbClr val="000000"/>
                </a:solidFill>
                <a:latin typeface="Arial"/>
                <a:ea typeface="Arial"/>
                <a:cs typeface="Arial"/>
                <a:sym typeface="Arial"/>
              </a:rPr>
              <a:t>+1</a:t>
            </a:r>
            <a:r>
              <a:rPr lang="en-US" sz="1400" b="0" i="0" u="none" strike="noStrike" cap="none" baseline="30000">
                <a:solidFill>
                  <a:srgbClr val="000000"/>
                </a:solidFill>
                <a:latin typeface="Arial"/>
                <a:ea typeface="Arial"/>
                <a:cs typeface="Arial"/>
                <a:sym typeface="Arial"/>
              </a:rPr>
              <a:t>2</a:t>
            </a:r>
            <a:r>
              <a:rPr lang="en-US" sz="1400" b="0" i="0" u="none" strike="noStrike" cap="none">
                <a:solidFill>
                  <a:srgbClr val="000000"/>
                </a:solidFill>
                <a:latin typeface="Arial"/>
                <a:ea typeface="Arial"/>
                <a:cs typeface="Arial"/>
                <a:sym typeface="Arial"/>
              </a:rPr>
              <a:t>+4</a:t>
            </a:r>
            <a:r>
              <a:rPr lang="en-US" sz="1400" b="0" i="0" u="none" strike="noStrike" cap="none" baseline="30000">
                <a:solidFill>
                  <a:srgbClr val="000000"/>
                </a:solidFill>
                <a:latin typeface="Arial"/>
                <a:ea typeface="Arial"/>
                <a:cs typeface="Arial"/>
                <a:sym typeface="Arial"/>
              </a:rPr>
              <a:t>2</a:t>
            </a:r>
            <a:r>
              <a:rPr lang="en-US" sz="1400" b="0" i="0" u="none" strike="noStrike" cap="none">
                <a:solidFill>
                  <a:srgbClr val="000000"/>
                </a:solidFill>
                <a:latin typeface="Arial"/>
                <a:ea typeface="Arial"/>
                <a:cs typeface="Arial"/>
                <a:sym typeface="Arial"/>
              </a:rPr>
              <a:t>+1</a:t>
            </a:r>
            <a:r>
              <a:rPr lang="en-US" sz="1400" b="0" i="0" u="none" strike="noStrike" cap="none" baseline="30000">
                <a:solidFill>
                  <a:srgbClr val="000000"/>
                </a:solidFill>
                <a:latin typeface="Arial"/>
                <a:ea typeface="Arial"/>
                <a:cs typeface="Arial"/>
                <a:sym typeface="Arial"/>
              </a:rPr>
              <a:t>2</a:t>
            </a:r>
            <a:r>
              <a:rPr lang="en-US" sz="1400" b="0" i="0" u="none" strike="noStrike" cap="none">
                <a:solidFill>
                  <a:srgbClr val="000000"/>
                </a:solidFill>
                <a:latin typeface="Arial"/>
                <a:ea typeface="Arial"/>
                <a:cs typeface="Arial"/>
                <a:sym typeface="Arial"/>
              </a:rPr>
              <a:t>+1</a:t>
            </a:r>
            <a:r>
              <a:rPr lang="en-US" sz="1400" b="0" i="0" u="none" strike="noStrike" cap="none" baseline="30000">
                <a:solidFill>
                  <a:srgbClr val="000000"/>
                </a:solidFill>
                <a:latin typeface="Arial"/>
                <a:ea typeface="Arial"/>
                <a:cs typeface="Arial"/>
                <a:sym typeface="Arial"/>
              </a:rPr>
              <a:t>2</a:t>
            </a:r>
            <a:r>
              <a:rPr lang="en-US" sz="1400" b="0" i="0" u="none" strike="noStrike" cap="none">
                <a:solidFill>
                  <a:srgbClr val="000000"/>
                </a:solidFill>
                <a:latin typeface="Arial"/>
                <a:ea typeface="Arial"/>
                <a:cs typeface="Arial"/>
                <a:sym typeface="Arial"/>
              </a:rPr>
              <a:t>+1</a:t>
            </a:r>
            <a:r>
              <a:rPr lang="en-US" sz="1400" b="0" i="0" u="none" strike="noStrike" cap="none" baseline="30000">
                <a:solidFill>
                  <a:srgbClr val="000000"/>
                </a:solidFill>
                <a:latin typeface="Arial"/>
                <a:ea typeface="Arial"/>
                <a:cs typeface="Arial"/>
                <a:sym typeface="Arial"/>
              </a:rPr>
              <a:t>2</a:t>
            </a:r>
            <a:r>
              <a:rPr lang="en-US" sz="1400" b="0" i="0" u="none" strike="noStrike" cap="none">
                <a:solidFill>
                  <a:srgbClr val="000000"/>
                </a:solidFill>
                <a:latin typeface="Arial"/>
                <a:ea typeface="Arial"/>
                <a:cs typeface="Arial"/>
                <a:sym typeface="Arial"/>
              </a:rPr>
              <a:t>+1</a:t>
            </a:r>
            <a:r>
              <a:rPr lang="en-US" sz="1400" b="0" i="0" u="none" strike="noStrike" cap="none" baseline="30000">
                <a:solidFill>
                  <a:srgbClr val="000000"/>
                </a:solidFill>
                <a:latin typeface="Arial"/>
                <a:ea typeface="Arial"/>
                <a:cs typeface="Arial"/>
                <a:sym typeface="Arial"/>
              </a:rPr>
              <a:t>2</a:t>
            </a:r>
            <a:r>
              <a:rPr lang="en-US" sz="1400" b="0" i="0" u="none" strike="noStrike" cap="none">
                <a:solidFill>
                  <a:srgbClr val="000000"/>
                </a:solidFill>
                <a:latin typeface="Arial"/>
                <a:ea typeface="Arial"/>
                <a:cs typeface="Arial"/>
                <a:sym typeface="Arial"/>
              </a:rPr>
              <a:t>) x 1/8 = 1,70</a:t>
            </a:r>
            <a:endParaRPr/>
          </a:p>
        </p:txBody>
      </p:sp>
      <p:sp>
        <p:nvSpPr>
          <p:cNvPr id="598" name="Google Shape;598;p56"/>
          <p:cNvSpPr/>
          <p:nvPr/>
        </p:nvSpPr>
        <p:spPr>
          <a:xfrm>
            <a:off x="5610225" y="1346200"/>
            <a:ext cx="539115" cy="2714625"/>
          </a:xfrm>
          <a:prstGeom prst="roundRect">
            <a:avLst>
              <a:gd name="adj" fmla="val 16667"/>
            </a:avLst>
          </a:prstGeom>
          <a:noFill/>
          <a:ln w="12700" cap="flat" cmpd="sng">
            <a:solidFill>
              <a:srgbClr val="9EE25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99" name="Google Shape;599;p56"/>
          <p:cNvSpPr/>
          <p:nvPr/>
        </p:nvSpPr>
        <p:spPr>
          <a:xfrm>
            <a:off x="5695315" y="1564640"/>
            <a:ext cx="369570" cy="328930"/>
          </a:xfrm>
          <a:prstGeom prst="ellipse">
            <a:avLst/>
          </a:prstGeom>
          <a:noFill/>
          <a:ln w="12700" cap="flat" cmpd="sng">
            <a:solidFill>
              <a:srgbClr val="9EE25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600" name="Google Shape;600;p56"/>
          <p:cNvCxnSpPr>
            <a:stCxn id="597" idx="3"/>
            <a:endCxn id="599" idx="6"/>
          </p:cNvCxnSpPr>
          <p:nvPr/>
        </p:nvCxnSpPr>
        <p:spPr>
          <a:xfrm rot="10800000">
            <a:off x="6064955" y="1729167"/>
            <a:ext cx="2172900" cy="2989200"/>
          </a:xfrm>
          <a:prstGeom prst="bentConnector3">
            <a:avLst>
              <a:gd name="adj1" fmla="val -10959"/>
            </a:avLst>
          </a:prstGeom>
          <a:noFill/>
          <a:ln w="9525" cap="flat" cmpd="sng">
            <a:solidFill>
              <a:schemeClr val="accent1"/>
            </a:solidFill>
            <a:prstDash val="solid"/>
            <a:miter lim="800000"/>
            <a:headEnd type="none" w="sm" len="sm"/>
            <a:tailEnd type="stealth" w="med" len="med"/>
          </a:ln>
        </p:spPr>
      </p:cxnSp>
      <p:cxnSp>
        <p:nvCxnSpPr>
          <p:cNvPr id="601" name="Google Shape;601;p56"/>
          <p:cNvCxnSpPr>
            <a:stCxn id="599" idx="0"/>
            <a:endCxn id="586" idx="3"/>
          </p:cNvCxnSpPr>
          <p:nvPr/>
        </p:nvCxnSpPr>
        <p:spPr>
          <a:xfrm rot="5400000" flipH="1">
            <a:off x="4532200" y="216740"/>
            <a:ext cx="107400" cy="2588400"/>
          </a:xfrm>
          <a:prstGeom prst="bentConnector2">
            <a:avLst/>
          </a:prstGeom>
          <a:noFill/>
          <a:ln w="9525" cap="flat" cmpd="sng">
            <a:solidFill>
              <a:schemeClr val="accent1"/>
            </a:solidFill>
            <a:prstDash val="solid"/>
            <a:miter lim="800000"/>
            <a:headEnd type="none" w="sm" len="sm"/>
            <a:tailEnd type="stealth" w="med" len="med"/>
          </a:ln>
        </p:spPr>
      </p:cxnSp>
      <p:sp>
        <p:nvSpPr>
          <p:cNvPr id="602" name="Google Shape;602;p56"/>
          <p:cNvSpPr txBox="1"/>
          <p:nvPr/>
        </p:nvSpPr>
        <p:spPr>
          <a:xfrm>
            <a:off x="3597275" y="1123950"/>
            <a:ext cx="462280" cy="368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000000"/>
                </a:solidFill>
                <a:latin typeface="Arial"/>
                <a:ea typeface="Arial"/>
                <a:cs typeface="Arial"/>
                <a:sym typeface="Arial"/>
              </a:rPr>
              <a:t>Ya</a:t>
            </a:r>
            <a:endParaRPr/>
          </a:p>
        </p:txBody>
      </p:sp>
      <p:sp>
        <p:nvSpPr>
          <p:cNvPr id="603" name="Google Shape;603;p56"/>
          <p:cNvSpPr txBox="1"/>
          <p:nvPr/>
        </p:nvSpPr>
        <p:spPr>
          <a:xfrm>
            <a:off x="1346835" y="4565015"/>
            <a:ext cx="233680" cy="368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i</a:t>
            </a:r>
            <a:endParaRPr/>
          </a:p>
        </p:txBody>
      </p:sp>
      <p:sp>
        <p:nvSpPr>
          <p:cNvPr id="604" name="Google Shape;604;p56"/>
          <p:cNvSpPr txBox="1"/>
          <p:nvPr/>
        </p:nvSpPr>
        <p:spPr>
          <a:xfrm>
            <a:off x="3535675" y="4540250"/>
            <a:ext cx="5631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ii</a:t>
            </a:r>
            <a:endParaRPr/>
          </a:p>
        </p:txBody>
      </p:sp>
      <p:sp>
        <p:nvSpPr>
          <p:cNvPr id="605" name="Google Shape;605;p56"/>
          <p:cNvSpPr txBox="1"/>
          <p:nvPr/>
        </p:nvSpPr>
        <p:spPr>
          <a:xfrm>
            <a:off x="4187190" y="1050925"/>
            <a:ext cx="335280" cy="368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iii</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57"/>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Perbandingan secara umum</a:t>
            </a:r>
            <a:endParaRPr sz="2500" b="1" i="0" u="none" strike="noStrike" cap="none">
              <a:solidFill>
                <a:srgbClr val="0F3570"/>
              </a:solidFill>
              <a:latin typeface="Overlock"/>
              <a:ea typeface="Overlock"/>
              <a:cs typeface="Overlock"/>
              <a:sym typeface="Overlock"/>
            </a:endParaRPr>
          </a:p>
        </p:txBody>
      </p:sp>
      <p:sp>
        <p:nvSpPr>
          <p:cNvPr id="611" name="Google Shape;611;p57"/>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pic>
        <p:nvPicPr>
          <p:cNvPr id="612" name="Google Shape;612;p57"/>
          <p:cNvPicPr preferRelativeResize="0"/>
          <p:nvPr/>
        </p:nvPicPr>
        <p:blipFill rotWithShape="1">
          <a:blip r:embed="rId3">
            <a:alphaModFix/>
          </a:blip>
          <a:srcRect/>
          <a:stretch/>
        </p:blipFill>
        <p:spPr>
          <a:xfrm>
            <a:off x="383044" y="1192525"/>
            <a:ext cx="8377912" cy="2509247"/>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58"/>
          <p:cNvSpPr txBox="1"/>
          <p:nvPr/>
        </p:nvSpPr>
        <p:spPr>
          <a:xfrm>
            <a:off x="127749" y="479025"/>
            <a:ext cx="6040821" cy="56578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Pengukuran Performansi pada Clustering</a:t>
            </a:r>
            <a:endParaRPr sz="2500" b="1" i="0" u="none" strike="noStrike" cap="none">
              <a:solidFill>
                <a:srgbClr val="0F3570"/>
              </a:solidFill>
              <a:latin typeface="Overlock"/>
              <a:ea typeface="Overlock"/>
              <a:cs typeface="Overlock"/>
              <a:sym typeface="Overlock"/>
            </a:endParaRPr>
          </a:p>
        </p:txBody>
      </p:sp>
      <p:sp>
        <p:nvSpPr>
          <p:cNvPr id="618" name="Google Shape;618;p58"/>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619" name="Google Shape;619;p58"/>
          <p:cNvSpPr txBox="1"/>
          <p:nvPr/>
        </p:nvSpPr>
        <p:spPr>
          <a:xfrm>
            <a:off x="106150" y="1023825"/>
            <a:ext cx="8803800" cy="3750600"/>
          </a:xfrm>
          <a:prstGeom prst="rect">
            <a:avLst/>
          </a:prstGeom>
          <a:noFill/>
          <a:ln>
            <a:noFill/>
          </a:ln>
        </p:spPr>
        <p:txBody>
          <a:bodyPr spcFirstLastPara="1" wrap="square" lIns="91425" tIns="91425" rIns="91425" bIns="91425" anchor="t" anchorCtr="0">
            <a:spAutoFit/>
          </a:bodyPr>
          <a:lstStyle/>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Termasuk unsupervised learning, data tidak berlabel (tidak ada kelas)</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Tujuan : mengelompokkan data yang mirip sedekat mungkin dan memisahkan data yang tidak mirip sejauh mungkin</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 Contoh pengukuran performansi untuk clustering : </a:t>
            </a:r>
            <a:endParaRPr/>
          </a:p>
          <a:p>
            <a:pPr marL="755650" marR="0" lvl="1" indent="-285750" algn="l" rtl="0">
              <a:lnSpc>
                <a:spcPct val="115000"/>
              </a:lnSpc>
              <a:spcBef>
                <a:spcPts val="100"/>
              </a:spcBef>
              <a:spcAft>
                <a:spcPts val="0"/>
              </a:spcAft>
              <a:buClr>
                <a:srgbClr val="000000"/>
              </a:buClr>
              <a:buSzPts val="1200"/>
              <a:buFont typeface="Courier New"/>
              <a:buChar char="o"/>
            </a:pPr>
            <a:r>
              <a:rPr lang="en-US" sz="1800" b="1" i="1" u="none" strike="noStrike" cap="none">
                <a:solidFill>
                  <a:srgbClr val="0F3570"/>
                </a:solidFill>
                <a:latin typeface="Overlock"/>
                <a:ea typeface="Overlock"/>
                <a:cs typeface="Overlock"/>
                <a:sym typeface="Overlock"/>
              </a:rPr>
              <a:t>Silhouette Coefficient </a:t>
            </a:r>
            <a:endParaRPr/>
          </a:p>
          <a:p>
            <a:pPr marL="755650" marR="0" lvl="1" indent="-285750" algn="l" rtl="0">
              <a:lnSpc>
                <a:spcPct val="115000"/>
              </a:lnSpc>
              <a:spcBef>
                <a:spcPts val="100"/>
              </a:spcBef>
              <a:spcAft>
                <a:spcPts val="0"/>
              </a:spcAft>
              <a:buClr>
                <a:srgbClr val="000000"/>
              </a:buClr>
              <a:buSzPts val="1200"/>
              <a:buFont typeface="Courier New"/>
              <a:buChar char="o"/>
            </a:pPr>
            <a:r>
              <a:rPr lang="en-US" sz="1800" b="0" i="1" u="none" strike="noStrike" cap="none">
                <a:solidFill>
                  <a:srgbClr val="0F3570"/>
                </a:solidFill>
                <a:latin typeface="Overlock"/>
                <a:ea typeface="Overlock"/>
                <a:cs typeface="Overlock"/>
                <a:sym typeface="Overlock"/>
              </a:rPr>
              <a:t>Rand Index</a:t>
            </a:r>
            <a:endParaRPr sz="1800" b="0" i="1" u="none" strike="noStrike" cap="none">
              <a:solidFill>
                <a:srgbClr val="0F3570"/>
              </a:solidFill>
              <a:latin typeface="Overlock"/>
              <a:ea typeface="Overlock"/>
              <a:cs typeface="Overlock"/>
              <a:sym typeface="Overlock"/>
            </a:endParaRPr>
          </a:p>
          <a:p>
            <a:pPr marL="755650" marR="0" lvl="1" indent="-285750" algn="l" rtl="0">
              <a:lnSpc>
                <a:spcPct val="115000"/>
              </a:lnSpc>
              <a:spcBef>
                <a:spcPts val="100"/>
              </a:spcBef>
              <a:spcAft>
                <a:spcPts val="0"/>
              </a:spcAft>
              <a:buClr>
                <a:srgbClr val="000000"/>
              </a:buClr>
              <a:buSzPts val="1200"/>
              <a:buFont typeface="Courier New"/>
              <a:buChar char="o"/>
            </a:pPr>
            <a:r>
              <a:rPr lang="en-US" sz="1800" b="0" i="1" u="none" strike="noStrike" cap="none">
                <a:solidFill>
                  <a:srgbClr val="0F3570"/>
                </a:solidFill>
                <a:latin typeface="Overlock"/>
                <a:ea typeface="Overlock"/>
                <a:cs typeface="Overlock"/>
                <a:sym typeface="Overlock"/>
              </a:rPr>
              <a:t>Mutual Information</a:t>
            </a:r>
            <a:endParaRPr/>
          </a:p>
          <a:p>
            <a:pPr marL="755650" marR="0" lvl="1" indent="-285750" algn="l" rtl="0">
              <a:lnSpc>
                <a:spcPct val="115000"/>
              </a:lnSpc>
              <a:spcBef>
                <a:spcPts val="100"/>
              </a:spcBef>
              <a:spcAft>
                <a:spcPts val="0"/>
              </a:spcAft>
              <a:buClr>
                <a:srgbClr val="000000"/>
              </a:buClr>
              <a:buSzPts val="1200"/>
              <a:buFont typeface="Courier New"/>
              <a:buChar char="o"/>
            </a:pPr>
            <a:r>
              <a:rPr lang="en-US" sz="1800" b="0" i="1" u="none" strike="noStrike" cap="none">
                <a:solidFill>
                  <a:srgbClr val="0F3570"/>
                </a:solidFill>
                <a:latin typeface="Overlock"/>
                <a:ea typeface="Overlock"/>
                <a:cs typeface="Overlock"/>
                <a:sym typeface="Overlock"/>
              </a:rPr>
              <a:t>Calinski-Harabasz Index (C-H Index)</a:t>
            </a:r>
            <a:endParaRPr/>
          </a:p>
          <a:p>
            <a:pPr marL="755650" marR="0" lvl="1" indent="-285750" algn="l" rtl="0">
              <a:lnSpc>
                <a:spcPct val="115000"/>
              </a:lnSpc>
              <a:spcBef>
                <a:spcPts val="100"/>
              </a:spcBef>
              <a:spcAft>
                <a:spcPts val="0"/>
              </a:spcAft>
              <a:buClr>
                <a:srgbClr val="000000"/>
              </a:buClr>
              <a:buSzPts val="1200"/>
              <a:buFont typeface="Courier New"/>
              <a:buChar char="o"/>
            </a:pPr>
            <a:r>
              <a:rPr lang="en-US" sz="1800" b="0" i="1" u="none" strike="noStrike" cap="none">
                <a:solidFill>
                  <a:srgbClr val="0F3570"/>
                </a:solidFill>
                <a:latin typeface="Overlock"/>
                <a:ea typeface="Overlock"/>
                <a:cs typeface="Overlock"/>
                <a:sym typeface="Overlock"/>
              </a:rPr>
              <a:t>Davies-Bouldin Index</a:t>
            </a:r>
            <a:endParaRPr sz="1800" b="0" i="1" u="none" strike="noStrike" cap="none">
              <a:solidFill>
                <a:srgbClr val="0F3570"/>
              </a:solidFill>
              <a:latin typeface="Overlock"/>
              <a:ea typeface="Overlock"/>
              <a:cs typeface="Overlock"/>
              <a:sym typeface="Overlock"/>
            </a:endParaRPr>
          </a:p>
          <a:p>
            <a:pPr marL="755650" marR="0" lvl="1" indent="-285750" algn="l" rtl="0">
              <a:lnSpc>
                <a:spcPct val="115000"/>
              </a:lnSpc>
              <a:spcBef>
                <a:spcPts val="100"/>
              </a:spcBef>
              <a:spcAft>
                <a:spcPts val="0"/>
              </a:spcAft>
              <a:buClr>
                <a:srgbClr val="000000"/>
              </a:buClr>
              <a:buSzPts val="1200"/>
              <a:buFont typeface="Courier New"/>
              <a:buChar char="o"/>
            </a:pPr>
            <a:r>
              <a:rPr lang="en-US" sz="1800" b="0" i="1" u="none" strike="noStrike" cap="none">
                <a:solidFill>
                  <a:srgbClr val="0F3570"/>
                </a:solidFill>
                <a:latin typeface="Overlock"/>
                <a:ea typeface="Overlock"/>
                <a:cs typeface="Overlock"/>
                <a:sym typeface="Overlock"/>
              </a:rPr>
              <a:t>Dunn Index</a:t>
            </a:r>
            <a:endParaRPr sz="1800" b="0" i="1" u="none" strike="noStrike" cap="none">
              <a:solidFill>
                <a:srgbClr val="0F357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5"/>
          <p:cNvSpPr txBox="1"/>
          <p:nvPr/>
        </p:nvSpPr>
        <p:spPr>
          <a:xfrm>
            <a:off x="127750" y="479025"/>
            <a:ext cx="5479800" cy="56578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Pengantar</a:t>
            </a:r>
            <a:endParaRPr/>
          </a:p>
        </p:txBody>
      </p:sp>
      <p:sp>
        <p:nvSpPr>
          <p:cNvPr id="125" name="Google Shape;125;p5"/>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126" name="Google Shape;126;p5"/>
          <p:cNvSpPr txBox="1"/>
          <p:nvPr/>
        </p:nvSpPr>
        <p:spPr>
          <a:xfrm>
            <a:off x="480695" y="1176655"/>
            <a:ext cx="8368665" cy="3782695"/>
          </a:xfrm>
          <a:prstGeom prst="rect">
            <a:avLst/>
          </a:prstGeom>
          <a:noFill/>
          <a:ln>
            <a:noFill/>
          </a:ln>
        </p:spPr>
        <p:txBody>
          <a:bodyPr spcFirstLastPara="1" wrap="square" lIns="91425" tIns="91425" rIns="91425" bIns="91425" anchor="t" anchorCtr="0">
            <a:spAutoFit/>
          </a:bodyPr>
          <a:lstStyle/>
          <a:p>
            <a:pPr marL="285750" marR="0" lvl="0" indent="-285750" algn="l" rtl="0">
              <a:lnSpc>
                <a:spcPct val="100000"/>
              </a:lnSpc>
              <a:spcBef>
                <a:spcPts val="0"/>
              </a:spcBef>
              <a:spcAft>
                <a:spcPts val="0"/>
              </a:spcAft>
              <a:buClr>
                <a:srgbClr val="000000"/>
              </a:buClr>
              <a:buSzPts val="1200"/>
              <a:buFont typeface="Arial"/>
              <a:buChar char="•"/>
            </a:pPr>
            <a:r>
              <a:rPr lang="en-US" sz="1800" b="0" i="0" u="none" strike="noStrike" cap="none">
                <a:solidFill>
                  <a:srgbClr val="000000"/>
                </a:solidFill>
                <a:latin typeface="Overlock"/>
                <a:ea typeface="Overlock"/>
                <a:cs typeface="Overlock"/>
                <a:sym typeface="Overlock"/>
              </a:rPr>
              <a:t>Salah satu pekerjaan (task) inti dalam membangun model ML adalah mengevaluasi kinerjanya: sifat Fundamental, namun Tidak mudah/sulit/menantang</a:t>
            </a:r>
            <a:endParaRPr/>
          </a:p>
          <a:p>
            <a:pPr marL="285750" marR="0" lvl="0" indent="-285750" algn="l" rtl="0">
              <a:lnSpc>
                <a:spcPct val="100000"/>
              </a:lnSpc>
              <a:spcBef>
                <a:spcPts val="0"/>
              </a:spcBef>
              <a:spcAft>
                <a:spcPts val="0"/>
              </a:spcAft>
              <a:buClr>
                <a:srgbClr val="000000"/>
              </a:buClr>
              <a:buSzPts val="1200"/>
              <a:buFont typeface="Arial"/>
              <a:buChar char="•"/>
            </a:pPr>
            <a:r>
              <a:rPr lang="en-US" sz="1800" b="0" i="0" u="none" strike="noStrike" cap="none">
                <a:solidFill>
                  <a:srgbClr val="000000"/>
                </a:solidFill>
                <a:latin typeface="Overlock"/>
                <a:ea typeface="Overlock"/>
                <a:cs typeface="Overlock"/>
                <a:sym typeface="Overlock"/>
              </a:rPr>
              <a:t>Model ML harus memberikan prediksi akurat dalam rangka menghasilkan luaran yg berguna bagi organisasi</a:t>
            </a:r>
            <a:endParaRPr/>
          </a:p>
          <a:p>
            <a:pPr marL="285750" marR="0" lvl="0" indent="-285750" algn="l" rtl="0">
              <a:lnSpc>
                <a:spcPct val="100000"/>
              </a:lnSpc>
              <a:spcBef>
                <a:spcPts val="0"/>
              </a:spcBef>
              <a:spcAft>
                <a:spcPts val="0"/>
              </a:spcAft>
              <a:buClr>
                <a:srgbClr val="000000"/>
              </a:buClr>
              <a:buSzPts val="1200"/>
              <a:buFont typeface="Arial"/>
              <a:buChar char="•"/>
            </a:pPr>
            <a:r>
              <a:rPr lang="en-US" sz="1800" b="0" i="0" u="none" strike="noStrike" cap="none">
                <a:solidFill>
                  <a:srgbClr val="000000"/>
                </a:solidFill>
                <a:latin typeface="Overlock"/>
                <a:ea typeface="Overlock"/>
                <a:cs typeface="Overlock"/>
                <a:sym typeface="Overlock"/>
              </a:rPr>
              <a:t>Ketika model training dianggap sbg salah satu tahapan kunci, kita harus pastikan model prediksi yang dibangun dapat mengeneralisir data uji yang selalu baru dan berubah</a:t>
            </a:r>
            <a:endParaRPr/>
          </a:p>
          <a:p>
            <a:pPr marL="285750" marR="0" lvl="0" indent="-285750" algn="l" rtl="0">
              <a:lnSpc>
                <a:spcPct val="100000"/>
              </a:lnSpc>
              <a:spcBef>
                <a:spcPts val="0"/>
              </a:spcBef>
              <a:spcAft>
                <a:spcPts val="0"/>
              </a:spcAft>
              <a:buClr>
                <a:srgbClr val="000000"/>
              </a:buClr>
              <a:buSzPts val="1200"/>
              <a:buFont typeface="Arial"/>
              <a:buChar char="•"/>
            </a:pPr>
            <a:r>
              <a:rPr lang="en-US" sz="1800" b="0" i="0" u="none" strike="noStrike" cap="none">
                <a:solidFill>
                  <a:srgbClr val="000000"/>
                </a:solidFill>
                <a:latin typeface="Overlock"/>
                <a:ea typeface="Overlock"/>
                <a:cs typeface="Overlock"/>
                <a:sym typeface="Overlock"/>
              </a:rPr>
              <a:t>Pertanyaan terkait proyek model AI/DS/ML:</a:t>
            </a:r>
            <a:endParaRPr sz="1800" b="0" i="0" u="none" strike="noStrike" cap="none">
              <a:solidFill>
                <a:srgbClr val="000000"/>
              </a:solidFill>
              <a:latin typeface="Overlock"/>
              <a:ea typeface="Overlock"/>
              <a:cs typeface="Overlock"/>
              <a:sym typeface="Overlock"/>
            </a:endParaRPr>
          </a:p>
          <a:p>
            <a:pPr marL="742950" marR="0" lvl="1" indent="-285750" algn="l" rtl="0">
              <a:lnSpc>
                <a:spcPct val="100000"/>
              </a:lnSpc>
              <a:spcBef>
                <a:spcPts val="0"/>
              </a:spcBef>
              <a:spcAft>
                <a:spcPts val="0"/>
              </a:spcAft>
              <a:buClr>
                <a:srgbClr val="000000"/>
              </a:buClr>
              <a:buSzPts val="1200"/>
              <a:buFont typeface="Arial"/>
              <a:buChar char="•"/>
            </a:pPr>
            <a:r>
              <a:rPr lang="en-US" sz="1800" b="0" i="0" u="none" strike="noStrike" cap="none">
                <a:solidFill>
                  <a:srgbClr val="000000"/>
                </a:solidFill>
                <a:latin typeface="Overlock"/>
                <a:ea typeface="Overlock"/>
                <a:cs typeface="Overlock"/>
                <a:sym typeface="Overlock"/>
              </a:rPr>
              <a:t>Bagaimana cara mengukur suksesnya suatu proyek?</a:t>
            </a:r>
            <a:endParaRPr sz="1800" b="0" i="0" u="none" strike="noStrike" cap="none">
              <a:solidFill>
                <a:srgbClr val="000000"/>
              </a:solidFill>
              <a:latin typeface="Overlock"/>
              <a:ea typeface="Overlock"/>
              <a:cs typeface="Overlock"/>
              <a:sym typeface="Overlock"/>
            </a:endParaRPr>
          </a:p>
          <a:p>
            <a:pPr marL="742950" marR="0" lvl="1" indent="-285750" algn="l" rtl="0">
              <a:lnSpc>
                <a:spcPct val="100000"/>
              </a:lnSpc>
              <a:spcBef>
                <a:spcPts val="0"/>
              </a:spcBef>
              <a:spcAft>
                <a:spcPts val="0"/>
              </a:spcAft>
              <a:buClr>
                <a:srgbClr val="000000"/>
              </a:buClr>
              <a:buSzPts val="1200"/>
              <a:buFont typeface="Arial"/>
              <a:buChar char="•"/>
            </a:pPr>
            <a:r>
              <a:rPr lang="en-US" sz="1800" b="0" i="0" u="none" strike="noStrike" cap="none">
                <a:solidFill>
                  <a:srgbClr val="000000"/>
                </a:solidFill>
                <a:latin typeface="Overlock"/>
                <a:ea typeface="Overlock"/>
                <a:cs typeface="Overlock"/>
                <a:sym typeface="Overlock"/>
              </a:rPr>
              <a:t>Bagaimana kita tahu saat suatu proyek sukses?</a:t>
            </a:r>
            <a:endParaRPr sz="1800" b="0" i="0" u="none" strike="noStrike" cap="none">
              <a:solidFill>
                <a:srgbClr val="000000"/>
              </a:solidFill>
              <a:latin typeface="Overlock"/>
              <a:ea typeface="Overlock"/>
              <a:cs typeface="Overlock"/>
              <a:sym typeface="Overlock"/>
            </a:endParaRPr>
          </a:p>
          <a:p>
            <a:pPr marL="285750" marR="0" lvl="0" indent="-20955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285750" marR="0" lvl="0" indent="-20955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285750" marR="0" lvl="0" indent="-20955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59"/>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Silhouette Coefficient</a:t>
            </a:r>
            <a:endParaRPr sz="2500" b="1" i="0" u="none" strike="noStrike" cap="none">
              <a:solidFill>
                <a:srgbClr val="0F3570"/>
              </a:solidFill>
              <a:latin typeface="Overlock"/>
              <a:ea typeface="Overlock"/>
              <a:cs typeface="Overlock"/>
              <a:sym typeface="Overlock"/>
            </a:endParaRPr>
          </a:p>
        </p:txBody>
      </p:sp>
      <p:sp>
        <p:nvSpPr>
          <p:cNvPr id="625" name="Google Shape;625;p59"/>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626" name="Google Shape;626;p59"/>
          <p:cNvSpPr txBox="1"/>
          <p:nvPr/>
        </p:nvSpPr>
        <p:spPr>
          <a:xfrm>
            <a:off x="106150" y="873182"/>
            <a:ext cx="8803800" cy="6798300"/>
          </a:xfrm>
          <a:prstGeom prst="rect">
            <a:avLst/>
          </a:prstGeom>
          <a:noFill/>
          <a:ln>
            <a:noFill/>
          </a:ln>
        </p:spPr>
        <p:txBody>
          <a:bodyPr spcFirstLastPara="1" wrap="square" lIns="91425" tIns="91425" rIns="91425" bIns="91425" anchor="t" anchorCtr="0">
            <a:spAutoFit/>
          </a:bodyPr>
          <a:lstStyle/>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Silhouette Coefficient dinyatakan sebagai</a:t>
            </a:r>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r>
              <a:rPr lang="en-US" sz="1800" b="0" i="1" u="none" strike="noStrike" cap="none">
                <a:solidFill>
                  <a:srgbClr val="0F3570"/>
                </a:solidFill>
                <a:latin typeface="Overlock"/>
                <a:ea typeface="Overlock"/>
                <a:cs typeface="Overlock"/>
                <a:sym typeface="Overlock"/>
              </a:rPr>
              <a:t>s: silhouette Coefficient</a:t>
            </a:r>
            <a:endParaRPr/>
          </a:p>
          <a:p>
            <a:pPr marL="12700" marR="0" lvl="0" indent="0" algn="l" rtl="0">
              <a:lnSpc>
                <a:spcPct val="115000"/>
              </a:lnSpc>
              <a:spcBef>
                <a:spcPts val="100"/>
              </a:spcBef>
              <a:spcAft>
                <a:spcPts val="0"/>
              </a:spcAft>
              <a:buClr>
                <a:srgbClr val="000000"/>
              </a:buClr>
              <a:buSzPts val="1200"/>
              <a:buFont typeface="Arial"/>
              <a:buNone/>
            </a:pPr>
            <a:r>
              <a:rPr lang="en-US" sz="1800" b="0" i="1" u="none" strike="noStrike" cap="none">
                <a:solidFill>
                  <a:srgbClr val="0F3570"/>
                </a:solidFill>
                <a:latin typeface="Overlock"/>
                <a:ea typeface="Overlock"/>
                <a:cs typeface="Overlock"/>
                <a:sym typeface="Overlock"/>
              </a:rPr>
              <a:t>a: rata-rata jarak sebuah sampel dengan sampel lainnya di cluster yang sama</a:t>
            </a:r>
            <a:endParaRPr/>
          </a:p>
          <a:p>
            <a:pPr marL="12700" marR="0" lvl="0" indent="0" algn="l" rtl="0">
              <a:lnSpc>
                <a:spcPct val="115000"/>
              </a:lnSpc>
              <a:spcBef>
                <a:spcPts val="100"/>
              </a:spcBef>
              <a:spcAft>
                <a:spcPts val="0"/>
              </a:spcAft>
              <a:buClr>
                <a:srgbClr val="000000"/>
              </a:buClr>
              <a:buSzPts val="1200"/>
              <a:buFont typeface="Arial"/>
              <a:buNone/>
            </a:pPr>
            <a:r>
              <a:rPr lang="en-US" sz="1800" b="0" i="1" u="none" strike="noStrike" cap="none">
                <a:solidFill>
                  <a:srgbClr val="0F3570"/>
                </a:solidFill>
                <a:latin typeface="Overlock"/>
                <a:ea typeface="Overlock"/>
                <a:cs typeface="Overlock"/>
                <a:sym typeface="Overlock"/>
              </a:rPr>
              <a:t>b: rata-rata jarak sebuah sampel dengan sampel lainnya di cluster tetangga terdekat</a:t>
            </a:r>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Nilai berada diantara -1 dan +1</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Nilai -1 mengindikasikan clustering yang tidak tepat, di sekitar 0 mengindikasikan adanya overlapping clustering, dan +1 mengindikasikan clustering yang padat dan terpisah dengan baik </a:t>
            </a:r>
            <a:endParaRPr sz="1800" b="0" i="1" u="none" strike="noStrike" cap="none">
              <a:solidFill>
                <a:srgbClr val="0F357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p:txBody>
      </p:sp>
      <p:pic>
        <p:nvPicPr>
          <p:cNvPr id="627" name="Google Shape;627;p59" descr="Silhouette Coefficient"/>
          <p:cNvPicPr preferRelativeResize="0"/>
          <p:nvPr/>
        </p:nvPicPr>
        <p:blipFill rotWithShape="1">
          <a:blip r:embed="rId3">
            <a:alphaModFix/>
          </a:blip>
          <a:srcRect/>
          <a:stretch/>
        </p:blipFill>
        <p:spPr>
          <a:xfrm>
            <a:off x="2226061" y="1318692"/>
            <a:ext cx="1477614" cy="56935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60"/>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Silhouette Coefficient</a:t>
            </a:r>
            <a:endParaRPr sz="2500" b="1" i="0" u="none" strike="noStrike" cap="none">
              <a:solidFill>
                <a:srgbClr val="0F3570"/>
              </a:solidFill>
              <a:latin typeface="Overlock"/>
              <a:ea typeface="Overlock"/>
              <a:cs typeface="Overlock"/>
              <a:sym typeface="Overlock"/>
            </a:endParaRPr>
          </a:p>
        </p:txBody>
      </p:sp>
      <p:sp>
        <p:nvSpPr>
          <p:cNvPr id="633" name="Google Shape;633;p60"/>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pic>
        <p:nvPicPr>
          <p:cNvPr id="634" name="Google Shape;634;p60" descr="Screenshot (400)"/>
          <p:cNvPicPr preferRelativeResize="0"/>
          <p:nvPr/>
        </p:nvPicPr>
        <p:blipFill rotWithShape="1">
          <a:blip r:embed="rId3">
            <a:alphaModFix/>
          </a:blip>
          <a:srcRect r="10319" b="10418"/>
          <a:stretch/>
        </p:blipFill>
        <p:spPr>
          <a:xfrm>
            <a:off x="234315" y="1277620"/>
            <a:ext cx="4071620" cy="2287905"/>
          </a:xfrm>
          <a:prstGeom prst="rect">
            <a:avLst/>
          </a:prstGeom>
          <a:noFill/>
          <a:ln>
            <a:noFill/>
          </a:ln>
        </p:spPr>
      </p:pic>
      <p:pic>
        <p:nvPicPr>
          <p:cNvPr id="635" name="Google Shape;635;p60" descr="Screenshot (401)"/>
          <p:cNvPicPr preferRelativeResize="0"/>
          <p:nvPr/>
        </p:nvPicPr>
        <p:blipFill rotWithShape="1">
          <a:blip r:embed="rId4">
            <a:alphaModFix/>
          </a:blip>
          <a:srcRect t="4690" r="11011" b="6935"/>
          <a:stretch/>
        </p:blipFill>
        <p:spPr>
          <a:xfrm>
            <a:off x="4760595" y="1379855"/>
            <a:ext cx="4137025" cy="2311400"/>
          </a:xfrm>
          <a:prstGeom prst="rect">
            <a:avLst/>
          </a:prstGeom>
          <a:noFill/>
          <a:ln>
            <a:noFill/>
          </a:ln>
        </p:spPr>
      </p:pic>
      <p:sp>
        <p:nvSpPr>
          <p:cNvPr id="636" name="Google Shape;636;p60"/>
          <p:cNvSpPr txBox="1"/>
          <p:nvPr/>
        </p:nvSpPr>
        <p:spPr>
          <a:xfrm>
            <a:off x="3179445" y="3794760"/>
            <a:ext cx="2867660" cy="5219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idealnya a(i) &lt;&lt; b(i)</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jika a(i) &gt; b(i) maka </a:t>
            </a:r>
            <a:r>
              <a:rPr lang="en-US" sz="1400" b="1" i="1" u="none" strike="noStrike" cap="none">
                <a:solidFill>
                  <a:srgbClr val="000000"/>
                </a:solidFill>
                <a:latin typeface="Arial"/>
                <a:ea typeface="Arial"/>
                <a:cs typeface="Arial"/>
                <a:sym typeface="Arial"/>
              </a:rPr>
              <a:t>misclassified</a:t>
            </a:r>
            <a:endParaRPr/>
          </a:p>
        </p:txBody>
      </p:sp>
      <p:sp>
        <p:nvSpPr>
          <p:cNvPr id="637" name="Google Shape;637;p60"/>
          <p:cNvSpPr txBox="1"/>
          <p:nvPr/>
        </p:nvSpPr>
        <p:spPr>
          <a:xfrm>
            <a:off x="3779520" y="4869815"/>
            <a:ext cx="1828165" cy="18351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chemeClr val="lt1"/>
                </a:solidFill>
                <a:latin typeface="Arial"/>
                <a:ea typeface="Arial"/>
                <a:cs typeface="Arial"/>
                <a:sym typeface="Arial"/>
              </a:rPr>
              <a:t>https://www.youtube.com/watch?v=AtxQ0rvdQIA</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61"/>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Silhouette Coefficient</a:t>
            </a:r>
            <a:endParaRPr sz="2500" b="1" i="0" u="none" strike="noStrike" cap="none">
              <a:solidFill>
                <a:srgbClr val="0F3570"/>
              </a:solidFill>
              <a:latin typeface="Overlock"/>
              <a:ea typeface="Overlock"/>
              <a:cs typeface="Overlock"/>
              <a:sym typeface="Overlock"/>
            </a:endParaRPr>
          </a:p>
        </p:txBody>
      </p:sp>
      <p:sp>
        <p:nvSpPr>
          <p:cNvPr id="643" name="Google Shape;643;p61"/>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pic>
        <p:nvPicPr>
          <p:cNvPr id="644" name="Google Shape;644;p61" descr="Screenshot (402)"/>
          <p:cNvPicPr preferRelativeResize="0"/>
          <p:nvPr/>
        </p:nvPicPr>
        <p:blipFill rotWithShape="1">
          <a:blip r:embed="rId3">
            <a:alphaModFix/>
          </a:blip>
          <a:srcRect l="2404" t="25021" r="10211" b="5561"/>
          <a:stretch/>
        </p:blipFill>
        <p:spPr>
          <a:xfrm>
            <a:off x="127635" y="1730375"/>
            <a:ext cx="5517515" cy="2465705"/>
          </a:xfrm>
          <a:prstGeom prst="rect">
            <a:avLst/>
          </a:prstGeom>
          <a:noFill/>
          <a:ln>
            <a:noFill/>
          </a:ln>
        </p:spPr>
      </p:pic>
      <p:pic>
        <p:nvPicPr>
          <p:cNvPr id="645" name="Google Shape;645;p61" descr="Screenshot (405)"/>
          <p:cNvPicPr preferRelativeResize="0"/>
          <p:nvPr/>
        </p:nvPicPr>
        <p:blipFill rotWithShape="1">
          <a:blip r:embed="rId4">
            <a:alphaModFix/>
          </a:blip>
          <a:srcRect l="40882" t="9037" r="4305" b="40593"/>
          <a:stretch/>
        </p:blipFill>
        <p:spPr>
          <a:xfrm>
            <a:off x="5750560" y="1107440"/>
            <a:ext cx="3013709" cy="1558289"/>
          </a:xfrm>
          <a:prstGeom prst="rect">
            <a:avLst/>
          </a:prstGeom>
          <a:noFill/>
          <a:ln>
            <a:noFill/>
          </a:ln>
        </p:spPr>
      </p:pic>
      <p:pic>
        <p:nvPicPr>
          <p:cNvPr id="646" name="Google Shape;646;p61" descr="Screenshot (406)"/>
          <p:cNvPicPr preferRelativeResize="0"/>
          <p:nvPr/>
        </p:nvPicPr>
        <p:blipFill rotWithShape="1">
          <a:blip r:embed="rId5">
            <a:alphaModFix/>
          </a:blip>
          <a:srcRect l="41743" t="9346" r="3992" b="39888"/>
          <a:stretch/>
        </p:blipFill>
        <p:spPr>
          <a:xfrm>
            <a:off x="5815330" y="3067685"/>
            <a:ext cx="2948938" cy="1551941"/>
          </a:xfrm>
          <a:prstGeom prst="rect">
            <a:avLst/>
          </a:prstGeom>
          <a:noFill/>
          <a:ln>
            <a:noFill/>
          </a:ln>
        </p:spPr>
      </p:pic>
      <p:sp>
        <p:nvSpPr>
          <p:cNvPr id="647" name="Google Shape;647;p61"/>
          <p:cNvSpPr txBox="1"/>
          <p:nvPr/>
        </p:nvSpPr>
        <p:spPr>
          <a:xfrm>
            <a:off x="3779520" y="4869815"/>
            <a:ext cx="1828165" cy="18351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chemeClr val="lt1"/>
                </a:solidFill>
                <a:latin typeface="Arial"/>
                <a:ea typeface="Arial"/>
                <a:cs typeface="Arial"/>
                <a:sym typeface="Arial"/>
              </a:rPr>
              <a:t>https://www.youtube.com/watch?v=AtxQ0rvdQIA</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62"/>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Silhouette Coefficient</a:t>
            </a:r>
            <a:endParaRPr sz="2500" b="1" i="0" u="none" strike="noStrike" cap="none">
              <a:solidFill>
                <a:srgbClr val="0F3570"/>
              </a:solidFill>
              <a:latin typeface="Overlock"/>
              <a:ea typeface="Overlock"/>
              <a:cs typeface="Overlock"/>
              <a:sym typeface="Overlock"/>
            </a:endParaRPr>
          </a:p>
        </p:txBody>
      </p:sp>
      <p:sp>
        <p:nvSpPr>
          <p:cNvPr id="653" name="Google Shape;653;p62"/>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pic>
        <p:nvPicPr>
          <p:cNvPr id="654" name="Google Shape;654;p62" descr="Screenshot (407)"/>
          <p:cNvPicPr preferRelativeResize="0"/>
          <p:nvPr/>
        </p:nvPicPr>
        <p:blipFill rotWithShape="1">
          <a:blip r:embed="rId3">
            <a:alphaModFix/>
          </a:blip>
          <a:srcRect l="1104" t="7197" r="24957" b="11667"/>
          <a:stretch/>
        </p:blipFill>
        <p:spPr>
          <a:xfrm>
            <a:off x="1423670" y="926465"/>
            <a:ext cx="6174105" cy="3811270"/>
          </a:xfrm>
          <a:prstGeom prst="rect">
            <a:avLst/>
          </a:prstGeom>
          <a:noFill/>
          <a:ln>
            <a:noFill/>
          </a:ln>
        </p:spPr>
      </p:pic>
      <p:sp>
        <p:nvSpPr>
          <p:cNvPr id="655" name="Google Shape;655;p62"/>
          <p:cNvSpPr txBox="1"/>
          <p:nvPr/>
        </p:nvSpPr>
        <p:spPr>
          <a:xfrm>
            <a:off x="3779520" y="4869815"/>
            <a:ext cx="1828165" cy="18351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chemeClr val="lt1"/>
                </a:solidFill>
                <a:latin typeface="Arial"/>
                <a:ea typeface="Arial"/>
                <a:cs typeface="Arial"/>
                <a:sym typeface="Arial"/>
              </a:rPr>
              <a:t>https://www.youtube.com/watch?v=AtxQ0rvdQIA</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63"/>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Membandingkan Model</a:t>
            </a:r>
            <a:endParaRPr sz="2500" b="1" i="0" u="none" strike="noStrike" cap="none">
              <a:solidFill>
                <a:srgbClr val="0F3570"/>
              </a:solidFill>
              <a:latin typeface="Overlock"/>
              <a:ea typeface="Overlock"/>
              <a:cs typeface="Overlock"/>
              <a:sym typeface="Overlock"/>
            </a:endParaRPr>
          </a:p>
        </p:txBody>
      </p:sp>
      <p:sp>
        <p:nvSpPr>
          <p:cNvPr id="661" name="Google Shape;661;p63"/>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662" name="Google Shape;662;p63"/>
          <p:cNvSpPr txBox="1"/>
          <p:nvPr/>
        </p:nvSpPr>
        <p:spPr>
          <a:xfrm>
            <a:off x="106150" y="873182"/>
            <a:ext cx="4626326" cy="7122160"/>
          </a:xfrm>
          <a:prstGeom prst="rect">
            <a:avLst/>
          </a:prstGeom>
          <a:noFill/>
          <a:ln>
            <a:noFill/>
          </a:ln>
        </p:spPr>
        <p:txBody>
          <a:bodyPr spcFirstLastPara="1" wrap="square" lIns="91425" tIns="91425" rIns="91425" bIns="91425" anchor="t" anchorCtr="0">
            <a:spAutoFit/>
          </a:bodyPr>
          <a:lstStyle/>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Model yang telah dibangun diharapkan memiliki akurasi yang lebih baik.</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Contoh: </a:t>
            </a:r>
            <a:endParaRPr/>
          </a:p>
          <a:p>
            <a:pPr marL="12700" marR="0" lvl="0" indent="0" algn="l" rtl="0">
              <a:lnSpc>
                <a:spcPct val="115000"/>
              </a:lnSpc>
              <a:spcBef>
                <a:spcPts val="100"/>
              </a:spcBef>
              <a:spcAft>
                <a:spcPts val="0"/>
              </a:spcAft>
              <a:buNone/>
            </a:pPr>
            <a:r>
              <a:rPr lang="en-US" sz="1800" b="0" i="1" u="none" strike="noStrike" cap="none">
                <a:solidFill>
                  <a:srgbClr val="0F3570"/>
                </a:solidFill>
                <a:latin typeface="Overlock"/>
                <a:ea typeface="Overlock"/>
                <a:cs typeface="Overlock"/>
                <a:sym typeface="Overlock"/>
              </a:rPr>
              <a:t>Dua buah model, yaitu model 1 dan model 2, dilakukan pengujian terhadap 10 data dengan hasil seperti di samping. Dengan menghitung ratio jumlah percobaan valid terhadap jumlah percobaan diperoleh: </a:t>
            </a:r>
            <a:endParaRPr/>
          </a:p>
          <a:p>
            <a:pPr marL="12700" marR="0" lvl="0" indent="0" algn="l" rtl="0">
              <a:lnSpc>
                <a:spcPct val="115000"/>
              </a:lnSpc>
              <a:spcBef>
                <a:spcPts val="100"/>
              </a:spcBef>
              <a:spcAft>
                <a:spcPts val="0"/>
              </a:spcAft>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None/>
            </a:pPr>
            <a:r>
              <a:rPr lang="en-US" sz="1800" b="0" i="1" u="none" strike="noStrike" cap="none">
                <a:solidFill>
                  <a:srgbClr val="0F3570"/>
                </a:solidFill>
                <a:latin typeface="Overlock"/>
                <a:ea typeface="Overlock"/>
                <a:cs typeface="Overlock"/>
                <a:sym typeface="Overlock"/>
              </a:rPr>
              <a:t>Akurasi model 1 : 6/10= 60%</a:t>
            </a:r>
            <a:endParaRPr/>
          </a:p>
          <a:p>
            <a:pPr marL="12700" marR="0" lvl="0" indent="0" algn="l" rtl="0">
              <a:lnSpc>
                <a:spcPct val="115000"/>
              </a:lnSpc>
              <a:spcBef>
                <a:spcPts val="100"/>
              </a:spcBef>
              <a:spcAft>
                <a:spcPts val="0"/>
              </a:spcAft>
              <a:buNone/>
            </a:pPr>
            <a:r>
              <a:rPr lang="en-US" sz="1800" b="0" i="1" u="none" strike="noStrike" cap="none">
                <a:solidFill>
                  <a:srgbClr val="0F3570"/>
                </a:solidFill>
                <a:latin typeface="Overlock"/>
                <a:ea typeface="Overlock"/>
                <a:cs typeface="Overlock"/>
                <a:sym typeface="Overlock"/>
              </a:rPr>
              <a:t>Akurasi model 2 : 5/10 = 50%</a:t>
            </a:r>
            <a:endParaRPr/>
          </a:p>
          <a:p>
            <a:pPr marL="12700" marR="0" lvl="0" indent="0" algn="l" rtl="0">
              <a:lnSpc>
                <a:spcPct val="115000"/>
              </a:lnSpc>
              <a:spcBef>
                <a:spcPts val="100"/>
              </a:spcBef>
              <a:spcAft>
                <a:spcPts val="0"/>
              </a:spcAft>
              <a:buNone/>
            </a:pPr>
            <a:endParaRPr sz="1800" b="0" i="1" u="none" strike="noStrike" cap="none">
              <a:solidFill>
                <a:srgbClr val="0F357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p:txBody>
      </p:sp>
      <p:pic>
        <p:nvPicPr>
          <p:cNvPr id="663" name="Google Shape;663;p63"/>
          <p:cNvPicPr preferRelativeResize="0"/>
          <p:nvPr/>
        </p:nvPicPr>
        <p:blipFill rotWithShape="1">
          <a:blip r:embed="rId3">
            <a:alphaModFix/>
          </a:blip>
          <a:srcRect/>
          <a:stretch/>
        </p:blipFill>
        <p:spPr>
          <a:xfrm>
            <a:off x="5148313" y="935875"/>
            <a:ext cx="3429000" cy="30480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64"/>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Membandingkan Model</a:t>
            </a:r>
            <a:endParaRPr sz="2500" b="1" i="0" u="none" strike="noStrike" cap="none">
              <a:solidFill>
                <a:srgbClr val="0F3570"/>
              </a:solidFill>
              <a:latin typeface="Overlock"/>
              <a:ea typeface="Overlock"/>
              <a:cs typeface="Overlock"/>
              <a:sym typeface="Overlock"/>
            </a:endParaRPr>
          </a:p>
        </p:txBody>
      </p:sp>
      <p:sp>
        <p:nvSpPr>
          <p:cNvPr id="669" name="Google Shape;669;p64"/>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670" name="Google Shape;670;p64"/>
          <p:cNvSpPr txBox="1"/>
          <p:nvPr/>
        </p:nvSpPr>
        <p:spPr>
          <a:xfrm>
            <a:off x="106150" y="1025582"/>
            <a:ext cx="8803800" cy="3406200"/>
          </a:xfrm>
          <a:prstGeom prst="rect">
            <a:avLst/>
          </a:prstGeom>
          <a:noFill/>
          <a:ln>
            <a:noFill/>
          </a:ln>
        </p:spPr>
        <p:txBody>
          <a:bodyPr spcFirstLastPara="1" wrap="square" lIns="91425" tIns="91425" rIns="91425" bIns="91425" anchor="t" anchorCtr="0">
            <a:spAutoFit/>
          </a:bodyPr>
          <a:lstStyle/>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Akurasi model yang lebih tinggi belum cukup untuk dapat diklaim bahwa model tersebut </a:t>
            </a:r>
            <a:r>
              <a:rPr lang="en-US" sz="1800" b="1" i="1" u="none" strike="noStrike" cap="none">
                <a:solidFill>
                  <a:srgbClr val="0F3570"/>
                </a:solidFill>
                <a:latin typeface="Overlock"/>
                <a:ea typeface="Overlock"/>
                <a:cs typeface="Overlock"/>
                <a:sym typeface="Overlock"/>
              </a:rPr>
              <a:t>secara statistik</a:t>
            </a:r>
            <a:r>
              <a:rPr lang="en-US" sz="1800" b="0" i="1" u="none" strike="noStrike" cap="none">
                <a:solidFill>
                  <a:srgbClr val="0F3570"/>
                </a:solidFill>
                <a:latin typeface="Overlock"/>
                <a:ea typeface="Overlock"/>
                <a:cs typeface="Overlock"/>
                <a:sym typeface="Overlock"/>
              </a:rPr>
              <a:t> signifikan berbeda (dan lebih baik ) dari dari model lainnya.</a:t>
            </a:r>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Untuk mendukung klaim bahwa model 1 lebih baik dari model 2 perlu pengujian secara statistik dengan membuat dua hipotes</a:t>
            </a:r>
            <a:r>
              <a:rPr lang="en-US" sz="1800" i="1">
                <a:solidFill>
                  <a:srgbClr val="0F3570"/>
                </a:solidFill>
                <a:latin typeface="Overlock"/>
                <a:ea typeface="Overlock"/>
                <a:cs typeface="Overlock"/>
                <a:sym typeface="Overlock"/>
              </a:rPr>
              <a:t>is</a:t>
            </a:r>
            <a:r>
              <a:rPr lang="en-US" sz="1800" b="0" i="1" u="none" strike="noStrike" cap="none">
                <a:solidFill>
                  <a:srgbClr val="0F3570"/>
                </a:solidFill>
                <a:latin typeface="Overlock"/>
                <a:ea typeface="Overlock"/>
                <a:cs typeface="Overlock"/>
                <a:sym typeface="Overlock"/>
              </a:rPr>
              <a:t> yang berlawanan:</a:t>
            </a:r>
            <a:endParaRPr/>
          </a:p>
          <a:p>
            <a:pPr marL="12700" marR="0" lvl="0" indent="0" algn="l" rtl="0">
              <a:lnSpc>
                <a:spcPct val="115000"/>
              </a:lnSpc>
              <a:spcBef>
                <a:spcPts val="100"/>
              </a:spcBef>
              <a:spcAft>
                <a:spcPts val="0"/>
              </a:spcAft>
              <a:buNone/>
            </a:pPr>
            <a:r>
              <a:rPr lang="en-US" sz="1800" b="0" i="1" u="none" strike="noStrike" cap="none">
                <a:solidFill>
                  <a:srgbClr val="0F3570"/>
                </a:solidFill>
                <a:latin typeface="Overlock"/>
                <a:ea typeface="Overlock"/>
                <a:cs typeface="Overlock"/>
                <a:sym typeface="Overlock"/>
              </a:rPr>
              <a:t>	H</a:t>
            </a:r>
            <a:r>
              <a:rPr lang="en-US" sz="1800" b="0" i="1" u="none" strike="noStrike" cap="none" baseline="-25000">
                <a:solidFill>
                  <a:srgbClr val="0F3570"/>
                </a:solidFill>
                <a:latin typeface="Overlock"/>
                <a:ea typeface="Overlock"/>
                <a:cs typeface="Overlock"/>
                <a:sym typeface="Overlock"/>
              </a:rPr>
              <a:t>0</a:t>
            </a:r>
            <a:r>
              <a:rPr lang="en-US" sz="1800" b="0" i="1" u="none" strike="noStrike" cap="none">
                <a:solidFill>
                  <a:srgbClr val="0F3570"/>
                </a:solidFill>
                <a:latin typeface="Overlock"/>
                <a:ea typeface="Overlock"/>
                <a:cs typeface="Overlock"/>
                <a:sym typeface="Overlock"/>
              </a:rPr>
              <a:t> : Kedua model memiliki akurasi yang sama</a:t>
            </a:r>
            <a:endParaRPr/>
          </a:p>
          <a:p>
            <a:pPr marL="12700" marR="0" lvl="0" indent="0" algn="l" rtl="0">
              <a:lnSpc>
                <a:spcPct val="115000"/>
              </a:lnSpc>
              <a:spcBef>
                <a:spcPts val="100"/>
              </a:spcBef>
              <a:spcAft>
                <a:spcPts val="0"/>
              </a:spcAft>
              <a:buNone/>
            </a:pPr>
            <a:r>
              <a:rPr lang="en-US" sz="1800" b="0" i="1" u="none" strike="noStrike" cap="none">
                <a:solidFill>
                  <a:srgbClr val="0F3570"/>
                </a:solidFill>
                <a:latin typeface="Overlock"/>
                <a:ea typeface="Overlock"/>
                <a:cs typeface="Overlock"/>
                <a:sym typeface="Overlock"/>
              </a:rPr>
              <a:t>	H</a:t>
            </a:r>
            <a:r>
              <a:rPr lang="en-US" sz="1800" b="0" i="1" u="none" strike="noStrike" cap="none" baseline="-25000">
                <a:solidFill>
                  <a:srgbClr val="0F3570"/>
                </a:solidFill>
                <a:latin typeface="Overlock"/>
                <a:ea typeface="Overlock"/>
                <a:cs typeface="Overlock"/>
                <a:sym typeface="Overlock"/>
              </a:rPr>
              <a:t>1</a:t>
            </a:r>
            <a:r>
              <a:rPr lang="en-US" sz="1800" b="0" i="1" u="none" strike="noStrike" cap="none">
                <a:solidFill>
                  <a:srgbClr val="0F3570"/>
                </a:solidFill>
                <a:latin typeface="Overlock"/>
                <a:ea typeface="Overlock"/>
                <a:cs typeface="Overlock"/>
                <a:sym typeface="Overlock"/>
              </a:rPr>
              <a:t>: Kedua model memiliki akurasi yang berbeda </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Pengujian statistik yang sederhana dapat dilakukan dengan </a:t>
            </a:r>
            <a:r>
              <a:rPr lang="en-US" sz="1800" b="1" i="1" u="none" strike="noStrike" cap="none">
                <a:solidFill>
                  <a:srgbClr val="0F3570"/>
                </a:solidFill>
                <a:latin typeface="Overlock"/>
                <a:ea typeface="Overlock"/>
                <a:cs typeface="Overlock"/>
                <a:sym typeface="Overlock"/>
              </a:rPr>
              <a:t>McNemar’s Test</a:t>
            </a:r>
            <a:endParaRPr sz="1800" b="0" i="1" u="none" strike="noStrike" cap="none">
              <a:solidFill>
                <a:srgbClr val="0F3570"/>
              </a:solidFill>
              <a:latin typeface="Overlock"/>
              <a:ea typeface="Overlock"/>
              <a:cs typeface="Overlock"/>
              <a:sym typeface="Overlock"/>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Untuk pengujian lainnya yang lebih detail (5 cv test dsb.) silakan dilanjutkan ke pengayaan.</a:t>
            </a:r>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65"/>
          <p:cNvSpPr txBox="1"/>
          <p:nvPr/>
        </p:nvSpPr>
        <p:spPr>
          <a:xfrm>
            <a:off x="127750" y="479025"/>
            <a:ext cx="5479800" cy="61552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800" b="1" i="1" u="none" strike="noStrike" cap="none">
                <a:solidFill>
                  <a:srgbClr val="0F3570"/>
                </a:solidFill>
                <a:latin typeface="Overlock"/>
                <a:ea typeface="Overlock"/>
                <a:cs typeface="Overlock"/>
                <a:sym typeface="Overlock"/>
              </a:rPr>
              <a:t>McNemar’s Test</a:t>
            </a:r>
            <a:endParaRPr sz="2500" b="1" i="0" u="none" strike="noStrike" cap="none">
              <a:solidFill>
                <a:srgbClr val="0F3570"/>
              </a:solidFill>
              <a:latin typeface="Overlock"/>
              <a:ea typeface="Overlock"/>
              <a:cs typeface="Overlock"/>
              <a:sym typeface="Overlock"/>
            </a:endParaRPr>
          </a:p>
        </p:txBody>
      </p:sp>
      <p:sp>
        <p:nvSpPr>
          <p:cNvPr id="676" name="Google Shape;676;p65"/>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677" name="Google Shape;677;p65"/>
          <p:cNvSpPr txBox="1"/>
          <p:nvPr/>
        </p:nvSpPr>
        <p:spPr>
          <a:xfrm>
            <a:off x="106150" y="881478"/>
            <a:ext cx="8803800" cy="6057265"/>
          </a:xfrm>
          <a:prstGeom prst="rect">
            <a:avLst/>
          </a:prstGeom>
          <a:noFill/>
          <a:ln>
            <a:noFill/>
          </a:ln>
        </p:spPr>
        <p:txBody>
          <a:bodyPr spcFirstLastPara="1" wrap="square" lIns="91425" tIns="91425" rIns="91425" bIns="91425" anchor="t" anchorCtr="0">
            <a:spAutoFit/>
          </a:bodyPr>
          <a:lstStyle/>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Data pengujian disusun menjadi tabel contingency sebagai berikut (perhatikan pasangan dalam model 1/model 2)</a:t>
            </a:r>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Sehingga dari tabel sebelumnya diperoleh : </a:t>
            </a:r>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p:txBody>
      </p:sp>
      <p:pic>
        <p:nvPicPr>
          <p:cNvPr id="678" name="Google Shape;678;p65"/>
          <p:cNvPicPr preferRelativeResize="0"/>
          <p:nvPr/>
        </p:nvPicPr>
        <p:blipFill rotWithShape="1">
          <a:blip r:embed="rId3">
            <a:alphaModFix/>
          </a:blip>
          <a:srcRect/>
          <a:stretch/>
        </p:blipFill>
        <p:spPr>
          <a:xfrm>
            <a:off x="1079533" y="1793876"/>
            <a:ext cx="5962650" cy="838200"/>
          </a:xfrm>
          <a:prstGeom prst="rect">
            <a:avLst/>
          </a:prstGeom>
          <a:noFill/>
          <a:ln>
            <a:noFill/>
          </a:ln>
        </p:spPr>
      </p:pic>
      <p:pic>
        <p:nvPicPr>
          <p:cNvPr id="679" name="Google Shape;679;p65"/>
          <p:cNvPicPr preferRelativeResize="0"/>
          <p:nvPr/>
        </p:nvPicPr>
        <p:blipFill rotWithShape="1">
          <a:blip r:embed="rId4">
            <a:alphaModFix/>
          </a:blip>
          <a:srcRect/>
          <a:stretch/>
        </p:blipFill>
        <p:spPr>
          <a:xfrm>
            <a:off x="1079533" y="3443072"/>
            <a:ext cx="5962650" cy="8382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66"/>
          <p:cNvSpPr txBox="1"/>
          <p:nvPr/>
        </p:nvSpPr>
        <p:spPr>
          <a:xfrm>
            <a:off x="127750" y="479025"/>
            <a:ext cx="5479800" cy="61552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800" b="1" i="1" u="none" strike="noStrike" cap="none">
                <a:solidFill>
                  <a:srgbClr val="0F3570"/>
                </a:solidFill>
                <a:latin typeface="Overlock"/>
                <a:ea typeface="Overlock"/>
                <a:cs typeface="Overlock"/>
                <a:sym typeface="Overlock"/>
              </a:rPr>
              <a:t>McNemar’s Test</a:t>
            </a:r>
            <a:endParaRPr sz="2500" b="1" i="0" u="none" strike="noStrike" cap="none">
              <a:solidFill>
                <a:srgbClr val="0F3570"/>
              </a:solidFill>
              <a:latin typeface="Overlock"/>
              <a:ea typeface="Overlock"/>
              <a:cs typeface="Overlock"/>
              <a:sym typeface="Overlock"/>
            </a:endParaRPr>
          </a:p>
        </p:txBody>
      </p:sp>
      <p:sp>
        <p:nvSpPr>
          <p:cNvPr id="685" name="Google Shape;685;p66"/>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686" name="Google Shape;686;p66"/>
          <p:cNvSpPr txBox="1"/>
          <p:nvPr/>
        </p:nvSpPr>
        <p:spPr>
          <a:xfrm>
            <a:off x="106150" y="881478"/>
            <a:ext cx="8803800" cy="4043700"/>
          </a:xfrm>
          <a:prstGeom prst="rect">
            <a:avLst/>
          </a:prstGeom>
          <a:noFill/>
          <a:ln>
            <a:noFill/>
          </a:ln>
        </p:spPr>
        <p:txBody>
          <a:bodyPr spcFirstLastPara="1" wrap="square" lIns="91425" tIns="91425" rIns="91425" bIns="91425" anchor="t" anchorCtr="0">
            <a:spAutoFit/>
          </a:bodyPr>
          <a:lstStyle/>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McNemar’s test statistic dihitung dengan</a:t>
            </a:r>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S = (</a:t>
            </a:r>
            <a:r>
              <a:rPr lang="en-US" sz="1800" b="1" i="1" u="none" strike="noStrike" cap="none">
                <a:solidFill>
                  <a:srgbClr val="0F3570"/>
                </a:solidFill>
                <a:latin typeface="Overlock"/>
                <a:ea typeface="Overlock"/>
                <a:cs typeface="Overlock"/>
                <a:sym typeface="Overlock"/>
              </a:rPr>
              <a:t>valid/tidak valid  - tidak valid/valid)</a:t>
            </a:r>
            <a:r>
              <a:rPr lang="en-US" sz="1800" b="1" i="1" u="none" strike="noStrike" cap="none" baseline="30000">
                <a:solidFill>
                  <a:srgbClr val="0F3570"/>
                </a:solidFill>
                <a:latin typeface="Overlock"/>
                <a:ea typeface="Overlock"/>
                <a:cs typeface="Overlock"/>
                <a:sym typeface="Overlock"/>
              </a:rPr>
              <a:t>2</a:t>
            </a:r>
            <a:r>
              <a:rPr lang="en-US" sz="1800" b="1" i="1" u="none" strike="noStrike" cap="none">
                <a:solidFill>
                  <a:srgbClr val="0F3570"/>
                </a:solidFill>
                <a:latin typeface="Overlock"/>
                <a:ea typeface="Overlock"/>
                <a:cs typeface="Overlock"/>
                <a:sym typeface="Overlock"/>
              </a:rPr>
              <a:t> / (valid / tidak valid  + tidak valid/valid)</a:t>
            </a:r>
            <a:endParaRPr/>
          </a:p>
          <a:p>
            <a:pPr marL="298450" marR="0" lvl="0" indent="-209550" algn="l" rtl="0">
              <a:lnSpc>
                <a:spcPct val="115000"/>
              </a:lnSpc>
              <a:spcBef>
                <a:spcPts val="100"/>
              </a:spcBef>
              <a:spcAft>
                <a:spcPts val="0"/>
              </a:spcAft>
              <a:buClr>
                <a:srgbClr val="000000"/>
              </a:buClr>
              <a:buSzPts val="1200"/>
              <a:buFont typeface="Arial"/>
              <a:buNone/>
            </a:pPr>
            <a:endParaRPr sz="1800" b="1" i="1" u="none" strike="noStrike" cap="none">
              <a:solidFill>
                <a:srgbClr val="0F3570"/>
              </a:solidFill>
              <a:latin typeface="Overlock"/>
              <a:ea typeface="Overlock"/>
              <a:cs typeface="Overlock"/>
              <a:sym typeface="Overlock"/>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Hal penting dari </a:t>
            </a:r>
            <a:r>
              <a:rPr lang="en-US" sz="1800" b="1" i="1" u="none" strike="noStrike" cap="none">
                <a:solidFill>
                  <a:srgbClr val="0F3570"/>
                </a:solidFill>
                <a:latin typeface="Overlock"/>
                <a:ea typeface="Overlock"/>
                <a:cs typeface="Overlock"/>
                <a:sym typeface="Overlock"/>
              </a:rPr>
              <a:t>S</a:t>
            </a:r>
            <a:r>
              <a:rPr lang="en-US" sz="1800" b="0" i="1" u="none" strike="noStrike" cap="none">
                <a:solidFill>
                  <a:srgbClr val="0F3570"/>
                </a:solidFill>
                <a:latin typeface="Overlock"/>
                <a:ea typeface="Overlock"/>
                <a:cs typeface="Overlock"/>
                <a:sym typeface="Overlock"/>
              </a:rPr>
              <a:t> di atas adalah klaim statistik konsen kepada perbedaan valid dan tidak valid pada kedua model, bukan pada akurasi maupun tingkat error</a:t>
            </a:r>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Melaku</a:t>
            </a:r>
            <a:r>
              <a:rPr lang="en-US" sz="1800" i="1">
                <a:solidFill>
                  <a:srgbClr val="0F3570"/>
                </a:solidFill>
                <a:latin typeface="Overlock"/>
                <a:ea typeface="Overlock"/>
                <a:cs typeface="Overlock"/>
                <a:sym typeface="Overlock"/>
              </a:rPr>
              <a:t>kan</a:t>
            </a:r>
            <a:r>
              <a:rPr lang="en-US" sz="1800" b="0" i="1" u="none" strike="noStrike" cap="none">
                <a:solidFill>
                  <a:srgbClr val="0F3570"/>
                </a:solidFill>
                <a:latin typeface="Overlock"/>
                <a:ea typeface="Overlock"/>
                <a:cs typeface="Overlock"/>
                <a:sym typeface="Overlock"/>
              </a:rPr>
              <a:t> perhitungan statistik lebih lanjut, perlu memperhatikan masing masing nilai dalam tabel contingency. Distribusi χ</a:t>
            </a:r>
            <a:r>
              <a:rPr lang="en-US" sz="1800" b="0" i="1" u="none" strike="noStrike" cap="none" baseline="30000">
                <a:solidFill>
                  <a:srgbClr val="0F3570"/>
                </a:solidFill>
                <a:latin typeface="Overlock"/>
                <a:ea typeface="Overlock"/>
                <a:cs typeface="Overlock"/>
                <a:sym typeface="Overlock"/>
              </a:rPr>
              <a:t>2 </a:t>
            </a:r>
            <a:r>
              <a:rPr lang="en-US" sz="1800" b="0" i="1" u="none" strike="noStrike" cap="none">
                <a:solidFill>
                  <a:srgbClr val="0F3570"/>
                </a:solidFill>
                <a:latin typeface="Overlock"/>
                <a:ea typeface="Overlock"/>
                <a:cs typeface="Overlock"/>
                <a:sym typeface="Overlock"/>
              </a:rPr>
              <a:t> mengasumsikan nilai nilai besar untuk nilai elemen-elemen tabel contingency. Untuk nilai kecil, digunakan distribusi Binomial. Dalam praktikal, nilai S di atas dilakukan koreksi. Perhitungan detail statistik ini dapat dibaca di referensi.</a:t>
            </a:r>
            <a:endParaRPr sz="1800" b="0" i="1" u="none" strike="noStrike" cap="none">
              <a:solidFill>
                <a:srgbClr val="0F357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67"/>
          <p:cNvSpPr txBox="1"/>
          <p:nvPr/>
        </p:nvSpPr>
        <p:spPr>
          <a:xfrm>
            <a:off x="127749" y="479025"/>
            <a:ext cx="7043071" cy="61552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800" b="1" i="1" u="none" strike="noStrike" cap="none">
                <a:solidFill>
                  <a:srgbClr val="0F3570"/>
                </a:solidFill>
                <a:latin typeface="Overlock"/>
                <a:ea typeface="Overlock"/>
                <a:cs typeface="Overlock"/>
                <a:sym typeface="Overlock"/>
              </a:rPr>
              <a:t>Parameter penting dalam McNemar’s Test</a:t>
            </a:r>
            <a:endParaRPr sz="2500" b="1" i="0" u="none" strike="noStrike" cap="none">
              <a:solidFill>
                <a:srgbClr val="0F3570"/>
              </a:solidFill>
              <a:latin typeface="Overlock"/>
              <a:ea typeface="Overlock"/>
              <a:cs typeface="Overlock"/>
              <a:sym typeface="Overlock"/>
            </a:endParaRPr>
          </a:p>
        </p:txBody>
      </p:sp>
      <p:sp>
        <p:nvSpPr>
          <p:cNvPr id="692" name="Google Shape;692;p67"/>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693" name="Google Shape;693;p67"/>
          <p:cNvSpPr txBox="1"/>
          <p:nvPr/>
        </p:nvSpPr>
        <p:spPr>
          <a:xfrm>
            <a:off x="106150" y="1110078"/>
            <a:ext cx="8803800" cy="3310500"/>
          </a:xfrm>
          <a:prstGeom prst="rect">
            <a:avLst/>
          </a:prstGeom>
          <a:noFill/>
          <a:ln>
            <a:noFill/>
          </a:ln>
        </p:spPr>
        <p:txBody>
          <a:bodyPr spcFirstLastPara="1" wrap="square" lIns="91425" tIns="91425" rIns="91425" bIns="91425" anchor="t" anchorCtr="0">
            <a:spAutoFit/>
          </a:bodyPr>
          <a:lstStyle/>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Parameter dalam McNemar’s Test, selain s adalah p </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Dalam penggunaan praktikal, dapat digunakan perintah (dalam python) untuk mendapatkan dua nilai ini, dengan memperhatikan apakah nilai elemen tabel contingency besar atau kecil</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Contoh : dari table contingency sebelumnya, dapat dituliskan: </a:t>
            </a:r>
            <a:endParaRPr/>
          </a:p>
          <a:p>
            <a:pPr marL="12700" marR="0" lvl="0" indent="0" algn="l" rtl="0">
              <a:lnSpc>
                <a:spcPct val="115000"/>
              </a:lnSpc>
              <a:spcBef>
                <a:spcPts val="100"/>
              </a:spcBef>
              <a:spcAft>
                <a:spcPts val="0"/>
              </a:spcAft>
              <a:buNone/>
            </a:pPr>
            <a:r>
              <a:rPr lang="en-US" sz="1800" b="0" i="1" u="none" strike="noStrike" cap="none">
                <a:solidFill>
                  <a:srgbClr val="0F3570"/>
                </a:solidFill>
                <a:latin typeface="Overlock"/>
                <a:ea typeface="Overlock"/>
                <a:cs typeface="Overlock"/>
                <a:sym typeface="Overlock"/>
              </a:rPr>
              <a:t>	T = [[4,2],</a:t>
            </a:r>
            <a:endParaRPr/>
          </a:p>
          <a:p>
            <a:pPr marL="12700" marR="0" lvl="0" indent="0" algn="l" rtl="0">
              <a:lnSpc>
                <a:spcPct val="115000"/>
              </a:lnSpc>
              <a:spcBef>
                <a:spcPts val="100"/>
              </a:spcBef>
              <a:spcAft>
                <a:spcPts val="0"/>
              </a:spcAft>
              <a:buNone/>
            </a:pPr>
            <a:r>
              <a:rPr lang="en-US" sz="1800" b="0" i="1" u="none" strike="noStrike" cap="none">
                <a:solidFill>
                  <a:srgbClr val="0F3570"/>
                </a:solidFill>
                <a:latin typeface="Overlock"/>
                <a:ea typeface="Overlock"/>
                <a:cs typeface="Overlock"/>
                <a:sym typeface="Overlock"/>
              </a:rPr>
              <a:t>                             [1,3]]</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 Untuk case nilai-nilai kecil (misalnya tabel contingency T di atas), dapat digunakan perintah: </a:t>
            </a:r>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285750" marR="0" lvl="0" indent="-285750" algn="l" rtl="0">
              <a:lnSpc>
                <a:spcPct val="100000"/>
              </a:lnSpc>
              <a:spcBef>
                <a:spcPts val="0"/>
              </a:spcBef>
              <a:spcAft>
                <a:spcPts val="0"/>
              </a:spcAft>
              <a:buClr>
                <a:srgbClr val="000000"/>
              </a:buClr>
              <a:buSzPts val="1200"/>
              <a:buFont typeface="Arial"/>
              <a:buChar char="•"/>
            </a:pPr>
            <a:r>
              <a:rPr lang="en-US" sz="1800" b="0" i="1" u="none" strike="noStrike" cap="none">
                <a:solidFill>
                  <a:srgbClr val="000000"/>
                </a:solidFill>
                <a:latin typeface="Overlock"/>
                <a:ea typeface="Overlock"/>
                <a:cs typeface="Overlock"/>
                <a:sym typeface="Overlock"/>
              </a:rPr>
              <a:t>Parameter lain adalah ambang batas p untuk threshold, yaitu α, misalnya α = 0.05 </a:t>
            </a:r>
            <a:endParaRPr sz="1800" b="0" i="1" u="none" strike="noStrike" cap="none">
              <a:solidFill>
                <a:srgbClr val="000000"/>
              </a:solidFill>
              <a:latin typeface="Overlock"/>
              <a:ea typeface="Overlock"/>
              <a:cs typeface="Overlock"/>
              <a:sym typeface="Overlock"/>
            </a:endParaRPr>
          </a:p>
        </p:txBody>
      </p:sp>
      <p:sp>
        <p:nvSpPr>
          <p:cNvPr id="694" name="Google Shape;694;p67"/>
          <p:cNvSpPr txBox="1"/>
          <p:nvPr/>
        </p:nvSpPr>
        <p:spPr>
          <a:xfrm>
            <a:off x="2171518" y="3480638"/>
            <a:ext cx="46731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2D7A"/>
                </a:solidFill>
                <a:latin typeface="Arial"/>
                <a:ea typeface="Arial"/>
                <a:cs typeface="Arial"/>
                <a:sym typeface="Arial"/>
              </a:rPr>
              <a:t>s</a:t>
            </a:r>
            <a:r>
              <a:rPr lang="en-US" sz="1800" b="0" i="0" u="none" strike="noStrike" cap="none">
                <a:solidFill>
                  <a:srgbClr val="333333"/>
                </a:solidFill>
                <a:latin typeface="Arial"/>
                <a:ea typeface="Arial"/>
                <a:cs typeface="Arial"/>
                <a:sym typeface="Arial"/>
              </a:rPr>
              <a:t>,</a:t>
            </a:r>
            <a:r>
              <a:rPr lang="en-US" sz="1800" b="0" i="0" u="none" strike="noStrike" cap="none">
                <a:solidFill>
                  <a:srgbClr val="006FE0"/>
                </a:solidFill>
                <a:latin typeface="Arial"/>
                <a:ea typeface="Arial"/>
                <a:cs typeface="Arial"/>
                <a:sym typeface="Arial"/>
              </a:rPr>
              <a:t> </a:t>
            </a:r>
            <a:r>
              <a:rPr lang="en-US" sz="1800" b="0" i="0" u="none" strike="noStrike" cap="none">
                <a:solidFill>
                  <a:srgbClr val="002D7A"/>
                </a:solidFill>
                <a:latin typeface="Arial"/>
                <a:ea typeface="Arial"/>
                <a:cs typeface="Arial"/>
                <a:sym typeface="Arial"/>
              </a:rPr>
              <a:t>p</a:t>
            </a:r>
            <a:r>
              <a:rPr lang="en-US" sz="1800" b="0" i="0" u="none" strike="noStrike" cap="none">
                <a:solidFill>
                  <a:srgbClr val="006FE0"/>
                </a:solidFill>
                <a:latin typeface="Arial"/>
                <a:ea typeface="Arial"/>
                <a:cs typeface="Arial"/>
                <a:sym typeface="Arial"/>
              </a:rPr>
              <a:t> = </a:t>
            </a:r>
            <a:r>
              <a:rPr lang="en-US" sz="1800" b="0" i="0" u="none" strike="noStrike" cap="none">
                <a:solidFill>
                  <a:srgbClr val="004ED0"/>
                </a:solidFill>
                <a:latin typeface="Arial"/>
                <a:ea typeface="Arial"/>
                <a:cs typeface="Arial"/>
                <a:sym typeface="Arial"/>
              </a:rPr>
              <a:t>mcnemar</a:t>
            </a:r>
            <a:r>
              <a:rPr lang="en-US" sz="1800" b="0" i="0" u="none" strike="noStrike" cap="none">
                <a:solidFill>
                  <a:srgbClr val="333333"/>
                </a:solidFill>
                <a:latin typeface="Arial"/>
                <a:ea typeface="Arial"/>
                <a:cs typeface="Arial"/>
                <a:sym typeface="Arial"/>
              </a:rPr>
              <a:t>(</a:t>
            </a:r>
            <a:r>
              <a:rPr lang="en-US" sz="1800" b="0" i="0" u="none" strike="noStrike" cap="none">
                <a:solidFill>
                  <a:srgbClr val="002D7A"/>
                </a:solidFill>
                <a:latin typeface="Arial"/>
                <a:ea typeface="Arial"/>
                <a:cs typeface="Arial"/>
                <a:sym typeface="Arial"/>
              </a:rPr>
              <a:t>T</a:t>
            </a:r>
            <a:r>
              <a:rPr lang="en-US" sz="1800" b="0" i="0" u="none" strike="noStrike" cap="none">
                <a:solidFill>
                  <a:srgbClr val="333333"/>
                </a:solidFill>
                <a:latin typeface="Arial"/>
                <a:ea typeface="Arial"/>
                <a:cs typeface="Arial"/>
                <a:sym typeface="Arial"/>
              </a:rPr>
              <a:t>,</a:t>
            </a:r>
            <a:r>
              <a:rPr lang="en-US" sz="1800" b="0" i="0" u="none" strike="noStrike" cap="none">
                <a:solidFill>
                  <a:srgbClr val="006FE0"/>
                </a:solidFill>
                <a:latin typeface="Arial"/>
                <a:ea typeface="Arial"/>
                <a:cs typeface="Arial"/>
                <a:sym typeface="Arial"/>
              </a:rPr>
              <a:t> </a:t>
            </a:r>
            <a:r>
              <a:rPr lang="en-US" sz="1800" b="0" i="0" u="none" strike="noStrike" cap="none">
                <a:solidFill>
                  <a:srgbClr val="002D7A"/>
                </a:solidFill>
                <a:latin typeface="Arial"/>
                <a:ea typeface="Arial"/>
                <a:cs typeface="Arial"/>
                <a:sym typeface="Arial"/>
              </a:rPr>
              <a:t>exact</a:t>
            </a:r>
            <a:r>
              <a:rPr lang="en-US" sz="1800" b="0" i="0" u="none" strike="noStrike" cap="none">
                <a:solidFill>
                  <a:srgbClr val="006FE0"/>
                </a:solidFill>
                <a:latin typeface="Arial"/>
                <a:ea typeface="Arial"/>
                <a:cs typeface="Arial"/>
                <a:sym typeface="Arial"/>
              </a:rPr>
              <a:t>=</a:t>
            </a:r>
            <a:r>
              <a:rPr lang="en-US" sz="1800" b="0" i="0" u="none" strike="noStrike" cap="none">
                <a:solidFill>
                  <a:srgbClr val="800080"/>
                </a:solidFill>
                <a:latin typeface="Arial"/>
                <a:ea typeface="Arial"/>
                <a:cs typeface="Arial"/>
                <a:sym typeface="Arial"/>
              </a:rPr>
              <a:t>True</a:t>
            </a:r>
            <a:r>
              <a:rPr lang="en-US" sz="1800" b="0" i="0" u="none" strike="noStrike" cap="none">
                <a:solidFill>
                  <a:srgbClr val="333333"/>
                </a:solidFill>
                <a:latin typeface="Arial"/>
                <a:ea typeface="Arial"/>
                <a:cs typeface="Arial"/>
                <a:sym typeface="Arial"/>
              </a:rPr>
              <a:t>)</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68"/>
          <p:cNvSpPr txBox="1"/>
          <p:nvPr/>
        </p:nvSpPr>
        <p:spPr>
          <a:xfrm>
            <a:off x="127749" y="479025"/>
            <a:ext cx="7043071" cy="61552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800" b="1" i="1" u="none" strike="noStrike" cap="none">
                <a:solidFill>
                  <a:srgbClr val="0F3570"/>
                </a:solidFill>
                <a:latin typeface="Overlock"/>
                <a:ea typeface="Overlock"/>
                <a:cs typeface="Overlock"/>
                <a:sym typeface="Overlock"/>
              </a:rPr>
              <a:t>Penolakan / Penerimaan hipotes</a:t>
            </a:r>
            <a:r>
              <a:rPr lang="en-US" sz="2800" b="1" i="1">
                <a:solidFill>
                  <a:srgbClr val="0F3570"/>
                </a:solidFill>
                <a:latin typeface="Overlock"/>
                <a:ea typeface="Overlock"/>
                <a:cs typeface="Overlock"/>
                <a:sym typeface="Overlock"/>
              </a:rPr>
              <a:t>is</a:t>
            </a:r>
            <a:endParaRPr sz="2500" b="1" i="0" u="none" strike="noStrike" cap="none">
              <a:solidFill>
                <a:srgbClr val="0F3570"/>
              </a:solidFill>
              <a:latin typeface="Overlock"/>
              <a:ea typeface="Overlock"/>
              <a:cs typeface="Overlock"/>
              <a:sym typeface="Overlock"/>
            </a:endParaRPr>
          </a:p>
        </p:txBody>
      </p:sp>
      <p:sp>
        <p:nvSpPr>
          <p:cNvPr id="700" name="Google Shape;700;p68"/>
          <p:cNvSpPr txBox="1"/>
          <p:nvPr/>
        </p:nvSpPr>
        <p:spPr>
          <a:xfrm>
            <a:off x="106150" y="1262478"/>
            <a:ext cx="8803800" cy="2437500"/>
          </a:xfrm>
          <a:prstGeom prst="rect">
            <a:avLst/>
          </a:prstGeom>
          <a:noFill/>
          <a:ln>
            <a:noFill/>
          </a:ln>
        </p:spPr>
        <p:txBody>
          <a:bodyPr spcFirstLastPara="1" wrap="square" lIns="91425" tIns="91425" rIns="91425" bIns="91425" anchor="t" anchorCtr="0">
            <a:spAutoFit/>
          </a:bodyPr>
          <a:lstStyle/>
          <a:p>
            <a:pPr marL="298450" marR="0" lvl="0" indent="-285750" algn="l" rtl="0">
              <a:lnSpc>
                <a:spcPct val="115000"/>
              </a:lnSpc>
              <a:spcBef>
                <a:spcPts val="100"/>
              </a:spcBef>
              <a:spcAft>
                <a:spcPts val="0"/>
              </a:spcAft>
              <a:buClr>
                <a:srgbClr val="000000"/>
              </a:buClr>
              <a:buSzPts val="1200"/>
              <a:buFont typeface="Arial"/>
              <a:buChar char="•"/>
            </a:pPr>
            <a:r>
              <a:rPr lang="en-US" sz="1800" i="1">
                <a:solidFill>
                  <a:srgbClr val="0F3570"/>
                </a:solidFill>
                <a:latin typeface="Overlock"/>
                <a:ea typeface="Overlock"/>
                <a:cs typeface="Overlock"/>
                <a:sym typeface="Overlock"/>
              </a:rPr>
              <a:t>B</a:t>
            </a:r>
            <a:r>
              <a:rPr lang="en-US" sz="1800" b="0" i="1" u="none" strike="noStrike" cap="none">
                <a:solidFill>
                  <a:srgbClr val="0F3570"/>
                </a:solidFill>
                <a:latin typeface="Overlock"/>
                <a:ea typeface="Overlock"/>
                <a:cs typeface="Overlock"/>
                <a:sym typeface="Overlock"/>
              </a:rPr>
              <a:t>erdasarkan nilai p dan ambang </a:t>
            </a:r>
            <a:r>
              <a:rPr lang="en-US" sz="1800" b="0" i="1" u="none" strike="noStrike" cap="none">
                <a:solidFill>
                  <a:srgbClr val="000000"/>
                </a:solidFill>
                <a:latin typeface="Overlock"/>
                <a:ea typeface="Overlock"/>
                <a:cs typeface="Overlock"/>
                <a:sym typeface="Overlock"/>
              </a:rPr>
              <a:t>α</a:t>
            </a:r>
            <a:r>
              <a:rPr lang="en-US" sz="1800" b="0" i="1" u="none" strike="noStrike" cap="none">
                <a:solidFill>
                  <a:srgbClr val="0F3570"/>
                </a:solidFill>
                <a:latin typeface="Overlock"/>
                <a:ea typeface="Overlock"/>
                <a:cs typeface="Overlock"/>
                <a:sym typeface="Overlock"/>
              </a:rPr>
              <a:t> dapat ditentukan:</a:t>
            </a:r>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Jika p &gt; </a:t>
            </a:r>
            <a:r>
              <a:rPr lang="en-US" sz="1800" b="0" i="1" u="none" strike="noStrike" cap="none">
                <a:solidFill>
                  <a:srgbClr val="000000"/>
                </a:solidFill>
                <a:latin typeface="Overlock"/>
                <a:ea typeface="Overlock"/>
                <a:cs typeface="Overlock"/>
                <a:sym typeface="Overlock"/>
              </a:rPr>
              <a:t>α  </a:t>
            </a:r>
            <a:r>
              <a:rPr lang="en-US" sz="1800" b="0" i="1" u="none" strike="noStrike" cap="none">
                <a:solidFill>
                  <a:srgbClr val="0F3570"/>
                </a:solidFill>
                <a:latin typeface="Overlock"/>
                <a:ea typeface="Overlock"/>
                <a:cs typeface="Overlock"/>
                <a:sym typeface="Overlock"/>
              </a:rPr>
              <a:t>, hipotes</a:t>
            </a:r>
            <a:r>
              <a:rPr lang="en-US" sz="1800" i="1">
                <a:solidFill>
                  <a:srgbClr val="0F3570"/>
                </a:solidFill>
                <a:latin typeface="Overlock"/>
                <a:ea typeface="Overlock"/>
                <a:cs typeface="Overlock"/>
                <a:sym typeface="Overlock"/>
              </a:rPr>
              <a:t>is</a:t>
            </a:r>
            <a:r>
              <a:rPr lang="en-US" sz="1800" b="0" i="1" u="none" strike="noStrike" cap="none">
                <a:solidFill>
                  <a:srgbClr val="0F3570"/>
                </a:solidFill>
                <a:latin typeface="Overlock"/>
                <a:ea typeface="Overlock"/>
                <a:cs typeface="Overlock"/>
                <a:sym typeface="Overlock"/>
              </a:rPr>
              <a:t> H</a:t>
            </a:r>
            <a:r>
              <a:rPr lang="en-US" sz="1800" b="0" i="1" u="none" strike="noStrike" cap="none" baseline="-25000">
                <a:solidFill>
                  <a:srgbClr val="0F3570"/>
                </a:solidFill>
                <a:latin typeface="Overlock"/>
                <a:ea typeface="Overlock"/>
                <a:cs typeface="Overlock"/>
                <a:sym typeface="Overlock"/>
              </a:rPr>
              <a:t>0</a:t>
            </a:r>
            <a:r>
              <a:rPr lang="en-US" sz="1800" b="0" i="1" u="none" strike="noStrike" cap="none">
                <a:solidFill>
                  <a:srgbClr val="0F3570"/>
                </a:solidFill>
                <a:latin typeface="Overlock"/>
                <a:ea typeface="Overlock"/>
                <a:cs typeface="Overlock"/>
                <a:sym typeface="Overlock"/>
              </a:rPr>
              <a:t> gagal untuk ditolak, kedua model secara statistik tidak ada perbedaan</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Jika p </a:t>
            </a:r>
            <a:r>
              <a:rPr lang="en-US" sz="1800" b="0" i="1" u="sng" strike="noStrike" cap="none">
                <a:solidFill>
                  <a:srgbClr val="0F3570"/>
                </a:solidFill>
                <a:latin typeface="Overlock"/>
                <a:ea typeface="Overlock"/>
                <a:cs typeface="Overlock"/>
                <a:sym typeface="Overlock"/>
              </a:rPr>
              <a:t>&lt;</a:t>
            </a:r>
            <a:r>
              <a:rPr lang="en-US" sz="1800" b="0" i="1" u="none" strike="noStrike" cap="none">
                <a:solidFill>
                  <a:srgbClr val="0F3570"/>
                </a:solidFill>
                <a:latin typeface="Overlock"/>
                <a:ea typeface="Overlock"/>
                <a:cs typeface="Overlock"/>
                <a:sym typeface="Overlock"/>
              </a:rPr>
              <a:t> </a:t>
            </a:r>
            <a:r>
              <a:rPr lang="en-US" sz="1800" b="0" i="1" u="none" strike="noStrike" cap="none">
                <a:solidFill>
                  <a:srgbClr val="000000"/>
                </a:solidFill>
                <a:latin typeface="Overlock"/>
                <a:ea typeface="Overlock"/>
                <a:cs typeface="Overlock"/>
                <a:sym typeface="Overlock"/>
              </a:rPr>
              <a:t>α  </a:t>
            </a:r>
            <a:r>
              <a:rPr lang="en-US" sz="1800" b="0" i="1" u="none" strike="noStrike" cap="none">
                <a:solidFill>
                  <a:srgbClr val="0F3570"/>
                </a:solidFill>
                <a:latin typeface="Overlock"/>
                <a:ea typeface="Overlock"/>
                <a:cs typeface="Overlock"/>
                <a:sym typeface="Overlock"/>
              </a:rPr>
              <a:t>, hipotes</a:t>
            </a:r>
            <a:r>
              <a:rPr lang="en-US" sz="1800" i="1">
                <a:solidFill>
                  <a:srgbClr val="0F3570"/>
                </a:solidFill>
                <a:latin typeface="Overlock"/>
                <a:ea typeface="Overlock"/>
                <a:cs typeface="Overlock"/>
                <a:sym typeface="Overlock"/>
              </a:rPr>
              <a:t>is</a:t>
            </a:r>
            <a:r>
              <a:rPr lang="en-US" sz="1800" b="0" i="1" u="none" strike="noStrike" cap="none">
                <a:solidFill>
                  <a:srgbClr val="0F3570"/>
                </a:solidFill>
                <a:latin typeface="Overlock"/>
                <a:ea typeface="Overlock"/>
                <a:cs typeface="Overlock"/>
                <a:sym typeface="Overlock"/>
              </a:rPr>
              <a:t> H</a:t>
            </a:r>
            <a:r>
              <a:rPr lang="en-US" sz="1800" b="0" i="1" u="none" strike="noStrike" cap="none" baseline="-25000">
                <a:solidFill>
                  <a:srgbClr val="0F3570"/>
                </a:solidFill>
                <a:latin typeface="Overlock"/>
                <a:ea typeface="Overlock"/>
                <a:cs typeface="Overlock"/>
                <a:sym typeface="Overlock"/>
              </a:rPr>
              <a:t>0</a:t>
            </a:r>
            <a:r>
              <a:rPr lang="en-US" sz="1800" b="0" i="1" u="none" strike="noStrike" cap="none">
                <a:solidFill>
                  <a:srgbClr val="0F3570"/>
                </a:solidFill>
                <a:latin typeface="Overlock"/>
                <a:ea typeface="Overlock"/>
                <a:cs typeface="Overlock"/>
                <a:sym typeface="Overlock"/>
              </a:rPr>
              <a:t> ditolak, kedua model scara statistik secara signifikan ada perbedaan</a:t>
            </a:r>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McNemar’s adalah pengujian yang sederhana dan telah berkembang diantaranya 5xcv t-test beserta pengembangannya. Detail teori pengujian ini dapat dilihat di referensi.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6"/>
          <p:cNvSpPr txBox="1"/>
          <p:nvPr/>
        </p:nvSpPr>
        <p:spPr>
          <a:xfrm>
            <a:off x="127750" y="479025"/>
            <a:ext cx="5479800" cy="56578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Alasan Evaluasi Model </a:t>
            </a:r>
            <a:endParaRPr sz="2500" b="1" i="0" u="none" strike="noStrike" cap="none">
              <a:solidFill>
                <a:srgbClr val="0F3570"/>
              </a:solidFill>
              <a:latin typeface="Overlock"/>
              <a:ea typeface="Overlock"/>
              <a:cs typeface="Overlock"/>
              <a:sym typeface="Overlock"/>
            </a:endParaRPr>
          </a:p>
        </p:txBody>
      </p:sp>
      <p:sp>
        <p:nvSpPr>
          <p:cNvPr id="132" name="Google Shape;132;p6"/>
          <p:cNvSpPr txBox="1"/>
          <p:nvPr/>
        </p:nvSpPr>
        <p:spPr>
          <a:xfrm>
            <a:off x="351155" y="1083945"/>
            <a:ext cx="3097530" cy="4336415"/>
          </a:xfrm>
          <a:prstGeom prst="rect">
            <a:avLst/>
          </a:prstGeom>
          <a:noFill/>
          <a:ln>
            <a:noFill/>
          </a:ln>
        </p:spPr>
        <p:txBody>
          <a:bodyPr spcFirstLastPara="1" wrap="square" lIns="91425" tIns="91425" rIns="91425" bIns="91425" anchor="t" anchorCtr="0">
            <a:spAutoFit/>
          </a:bodyPr>
          <a:lstStyle/>
          <a:p>
            <a:pPr marL="285750" marR="0" lvl="0" indent="-285750" algn="l" rtl="0">
              <a:lnSpc>
                <a:spcPct val="100000"/>
              </a:lnSpc>
              <a:spcBef>
                <a:spcPts val="0"/>
              </a:spcBef>
              <a:spcAft>
                <a:spcPts val="0"/>
              </a:spcAft>
              <a:buClr>
                <a:srgbClr val="000000"/>
              </a:buClr>
              <a:buSzPts val="1200"/>
              <a:buFont typeface="Arial"/>
              <a:buChar char="•"/>
            </a:pPr>
            <a:r>
              <a:rPr lang="en-US" sz="1800" b="0" i="0" u="none" strike="noStrike" cap="none">
                <a:solidFill>
                  <a:srgbClr val="000000"/>
                </a:solidFill>
                <a:latin typeface="Overlock"/>
                <a:ea typeface="Overlock"/>
                <a:cs typeface="Overlock"/>
                <a:sym typeface="Overlock"/>
              </a:rPr>
              <a:t>Ada sejumlah tahapan dalam membangun model:</a:t>
            </a:r>
            <a:endParaRPr/>
          </a:p>
          <a:p>
            <a:pPr marL="742950" marR="0" lvl="1" indent="-285750" algn="l" rtl="0">
              <a:lnSpc>
                <a:spcPct val="100000"/>
              </a:lnSpc>
              <a:spcBef>
                <a:spcPts val="0"/>
              </a:spcBef>
              <a:spcAft>
                <a:spcPts val="0"/>
              </a:spcAft>
              <a:buClr>
                <a:srgbClr val="000000"/>
              </a:buClr>
              <a:buSzPts val="1200"/>
              <a:buFont typeface="Arial"/>
              <a:buChar char="•"/>
            </a:pPr>
            <a:r>
              <a:rPr lang="en-US" sz="1800" b="0" i="0" u="none" strike="noStrike" cap="none">
                <a:solidFill>
                  <a:srgbClr val="000000"/>
                </a:solidFill>
                <a:latin typeface="Overlock"/>
                <a:ea typeface="Overlock"/>
                <a:cs typeface="Overlock"/>
                <a:sym typeface="Overlock"/>
              </a:rPr>
              <a:t>fase pertama adalah prototyping sebagai percobaan atas bbrp model yang berbeda utk mencari model terbaik (model selection)</a:t>
            </a:r>
            <a:endParaRPr/>
          </a:p>
          <a:p>
            <a:pPr marL="742950" marR="0" lvl="1" indent="-285750" algn="l" rtl="0">
              <a:lnSpc>
                <a:spcPct val="100000"/>
              </a:lnSpc>
              <a:spcBef>
                <a:spcPts val="0"/>
              </a:spcBef>
              <a:spcAft>
                <a:spcPts val="0"/>
              </a:spcAft>
              <a:buClr>
                <a:srgbClr val="000000"/>
              </a:buClr>
              <a:buSzPts val="1200"/>
              <a:buFont typeface="Arial"/>
              <a:buChar char="•"/>
            </a:pPr>
            <a:r>
              <a:rPr lang="en-US" sz="1800" b="0" i="0" u="none" strike="noStrike" cap="none">
                <a:solidFill>
                  <a:srgbClr val="000000"/>
                </a:solidFill>
                <a:latin typeface="Overlock"/>
                <a:ea typeface="Overlock"/>
                <a:cs typeface="Overlock"/>
                <a:sym typeface="Overlock"/>
              </a:rPr>
              <a:t>setelah puas dengan model prototype, lanjut ke </a:t>
            </a:r>
            <a:r>
              <a:rPr lang="en-US" sz="1800" b="0" i="1" u="none" strike="noStrike" cap="none">
                <a:solidFill>
                  <a:srgbClr val="000000"/>
                </a:solidFill>
                <a:latin typeface="Overlock"/>
                <a:ea typeface="Overlock"/>
                <a:cs typeface="Overlock"/>
                <a:sym typeface="Overlock"/>
              </a:rPr>
              <a:t>deploy </a:t>
            </a:r>
            <a:r>
              <a:rPr lang="en-US" sz="1800" b="0" i="0" u="none" strike="noStrike" cap="none">
                <a:solidFill>
                  <a:srgbClr val="000000"/>
                </a:solidFill>
                <a:latin typeface="Overlock"/>
                <a:ea typeface="Overlock"/>
                <a:cs typeface="Overlock"/>
                <a:sym typeface="Overlock"/>
              </a:rPr>
              <a:t>produksi, utk menguji dengan </a:t>
            </a:r>
            <a:r>
              <a:rPr lang="en-US" sz="1800" b="0" i="1" u="none" strike="noStrike" cap="none">
                <a:solidFill>
                  <a:srgbClr val="000000"/>
                </a:solidFill>
                <a:latin typeface="Overlock"/>
                <a:ea typeface="Overlock"/>
                <a:cs typeface="Overlock"/>
                <a:sym typeface="Overlock"/>
              </a:rPr>
              <a:t>live </a:t>
            </a:r>
            <a:r>
              <a:rPr lang="en-US" sz="1800" b="0" i="0" u="none" strike="noStrike" cap="none">
                <a:solidFill>
                  <a:srgbClr val="000000"/>
                </a:solidFill>
                <a:latin typeface="Overlock"/>
                <a:ea typeface="Overlock"/>
                <a:cs typeface="Overlock"/>
                <a:sym typeface="Overlock"/>
              </a:rPr>
              <a:t>data</a:t>
            </a:r>
            <a:endParaRPr sz="1800" b="0" i="0" u="none" strike="noStrike" cap="none">
              <a:solidFill>
                <a:srgbClr val="000000"/>
              </a:solidFill>
              <a:latin typeface="Overlock"/>
              <a:ea typeface="Overlock"/>
              <a:cs typeface="Overlock"/>
              <a:sym typeface="Overlock"/>
            </a:endParaRPr>
          </a:p>
          <a:p>
            <a:pPr marL="285750" marR="0" lvl="0" indent="-20955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p:txBody>
      </p:sp>
      <p:pic>
        <p:nvPicPr>
          <p:cNvPr id="133" name="Google Shape;133;p6"/>
          <p:cNvPicPr preferRelativeResize="0"/>
          <p:nvPr/>
        </p:nvPicPr>
        <p:blipFill rotWithShape="1">
          <a:blip r:embed="rId3">
            <a:alphaModFix/>
          </a:blip>
          <a:srcRect/>
          <a:stretch/>
        </p:blipFill>
        <p:spPr>
          <a:xfrm>
            <a:off x="3717290" y="891540"/>
            <a:ext cx="4760595" cy="408686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g1061ee09877_0_0"/>
          <p:cNvSpPr txBox="1"/>
          <p:nvPr/>
        </p:nvSpPr>
        <p:spPr>
          <a:xfrm>
            <a:off x="127749" y="479025"/>
            <a:ext cx="70431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800" b="1" i="1" u="none" strike="noStrike" cap="none">
                <a:solidFill>
                  <a:srgbClr val="0F3570"/>
                </a:solidFill>
                <a:latin typeface="Overlock"/>
                <a:ea typeface="Overlock"/>
                <a:cs typeface="Overlock"/>
                <a:sym typeface="Overlock"/>
              </a:rPr>
              <a:t>Source Code </a:t>
            </a:r>
            <a:endParaRPr sz="2500" b="1" i="0" u="none" strike="noStrike" cap="none">
              <a:solidFill>
                <a:srgbClr val="0F3570"/>
              </a:solidFill>
              <a:latin typeface="Overlock"/>
              <a:ea typeface="Overlock"/>
              <a:cs typeface="Overlock"/>
              <a:sym typeface="Overlock"/>
            </a:endParaRPr>
          </a:p>
        </p:txBody>
      </p:sp>
      <p:sp>
        <p:nvSpPr>
          <p:cNvPr id="706" name="Google Shape;706;g1061ee09877_0_0"/>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707" name="Google Shape;707;g1061ee09877_0_0"/>
          <p:cNvSpPr txBox="1"/>
          <p:nvPr/>
        </p:nvSpPr>
        <p:spPr>
          <a:xfrm>
            <a:off x="127750" y="105007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Import library</a:t>
            </a:r>
            <a:endParaRPr/>
          </a:p>
        </p:txBody>
      </p:sp>
      <p:sp>
        <p:nvSpPr>
          <p:cNvPr id="708" name="Google Shape;708;g1061ee09877_0_0"/>
          <p:cNvSpPr txBox="1"/>
          <p:nvPr/>
        </p:nvSpPr>
        <p:spPr>
          <a:xfrm>
            <a:off x="234050" y="1450275"/>
            <a:ext cx="5016300" cy="354000"/>
          </a:xfrm>
          <a:prstGeom prst="rect">
            <a:avLst/>
          </a:prstGeom>
          <a:solidFill>
            <a:schemeClr val="accen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latin typeface="Courier New"/>
                <a:ea typeface="Courier New"/>
                <a:cs typeface="Courier New"/>
                <a:sym typeface="Courier New"/>
              </a:rPr>
              <a:t>from statsmodels.stats.contingency_tables import mcnemar</a:t>
            </a:r>
            <a:endParaRPr sz="1100">
              <a:latin typeface="Courier New"/>
              <a:ea typeface="Courier New"/>
              <a:cs typeface="Courier New"/>
              <a:sym typeface="Courier New"/>
            </a:endParaRPr>
          </a:p>
        </p:txBody>
      </p:sp>
      <p:sp>
        <p:nvSpPr>
          <p:cNvPr id="709" name="Google Shape;709;g1061ee09877_0_0"/>
          <p:cNvSpPr txBox="1"/>
          <p:nvPr/>
        </p:nvSpPr>
        <p:spPr>
          <a:xfrm>
            <a:off x="127750" y="2011125"/>
            <a:ext cx="440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Asumsi tabel contingency sudah tersedia</a:t>
            </a:r>
            <a:endParaRPr/>
          </a:p>
        </p:txBody>
      </p:sp>
      <p:sp>
        <p:nvSpPr>
          <p:cNvPr id="710" name="Google Shape;710;g1061ee09877_0_0"/>
          <p:cNvSpPr txBox="1"/>
          <p:nvPr/>
        </p:nvSpPr>
        <p:spPr>
          <a:xfrm>
            <a:off x="234050" y="2476150"/>
            <a:ext cx="1892700" cy="523200"/>
          </a:xfrm>
          <a:prstGeom prst="rect">
            <a:avLst/>
          </a:prstGeom>
          <a:solidFill>
            <a:schemeClr val="accen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latin typeface="Courier New"/>
                <a:ea typeface="Courier New"/>
                <a:cs typeface="Courier New"/>
                <a:sym typeface="Courier New"/>
              </a:rPr>
              <a:t>conti = [[4, 2],</a:t>
            </a:r>
            <a:endParaRPr sz="1100">
              <a:latin typeface="Courier New"/>
              <a:ea typeface="Courier New"/>
              <a:cs typeface="Courier New"/>
              <a:sym typeface="Courier New"/>
            </a:endParaRPr>
          </a:p>
          <a:p>
            <a:pPr marL="0" lvl="0" indent="0" algn="l" rtl="0">
              <a:spcBef>
                <a:spcPts val="0"/>
              </a:spcBef>
              <a:spcAft>
                <a:spcPts val="0"/>
              </a:spcAft>
              <a:buNone/>
            </a:pPr>
            <a:r>
              <a:rPr lang="en-US" sz="1100">
                <a:latin typeface="Courier New"/>
                <a:ea typeface="Courier New"/>
                <a:cs typeface="Courier New"/>
                <a:sym typeface="Courier New"/>
              </a:rPr>
              <a:t>          [1, 3]]</a:t>
            </a:r>
            <a:endParaRPr sz="1100">
              <a:latin typeface="Courier New"/>
              <a:ea typeface="Courier New"/>
              <a:cs typeface="Courier New"/>
              <a:sym typeface="Courier New"/>
            </a:endParaRPr>
          </a:p>
        </p:txBody>
      </p:sp>
      <p:pic>
        <p:nvPicPr>
          <p:cNvPr id="711" name="Google Shape;711;g1061ee09877_0_0"/>
          <p:cNvPicPr preferRelativeResize="0"/>
          <p:nvPr/>
        </p:nvPicPr>
        <p:blipFill>
          <a:blip r:embed="rId3">
            <a:alphaModFix/>
          </a:blip>
          <a:stretch>
            <a:fillRect/>
          </a:stretch>
        </p:blipFill>
        <p:spPr>
          <a:xfrm>
            <a:off x="3642300" y="2618163"/>
            <a:ext cx="1289275" cy="264675"/>
          </a:xfrm>
          <a:prstGeom prst="rect">
            <a:avLst/>
          </a:prstGeom>
          <a:noFill/>
          <a:ln>
            <a:noFill/>
          </a:ln>
        </p:spPr>
      </p:pic>
      <p:cxnSp>
        <p:nvCxnSpPr>
          <p:cNvPr id="712" name="Google Shape;712;g1061ee09877_0_0"/>
          <p:cNvCxnSpPr/>
          <p:nvPr/>
        </p:nvCxnSpPr>
        <p:spPr>
          <a:xfrm>
            <a:off x="2438275" y="2740825"/>
            <a:ext cx="747600" cy="0"/>
          </a:xfrm>
          <a:prstGeom prst="straightConnector1">
            <a:avLst/>
          </a:prstGeom>
          <a:noFill/>
          <a:ln w="28575" cap="flat" cmpd="sng">
            <a:solidFill>
              <a:srgbClr val="1EA4B2"/>
            </a:solidFill>
            <a:prstDash val="solid"/>
            <a:round/>
            <a:headEnd type="none" w="med" len="med"/>
            <a:tailEnd type="triangle" w="med" len="med"/>
          </a:ln>
        </p:spPr>
      </p:cxn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g1061ee09877_0_21"/>
          <p:cNvSpPr txBox="1"/>
          <p:nvPr/>
        </p:nvSpPr>
        <p:spPr>
          <a:xfrm>
            <a:off x="127749" y="479025"/>
            <a:ext cx="70431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800" b="1" i="1" u="none" strike="noStrike" cap="none">
                <a:solidFill>
                  <a:srgbClr val="0F3570"/>
                </a:solidFill>
                <a:latin typeface="Overlock"/>
                <a:ea typeface="Overlock"/>
                <a:cs typeface="Overlock"/>
                <a:sym typeface="Overlock"/>
              </a:rPr>
              <a:t>Source Code </a:t>
            </a:r>
            <a:endParaRPr sz="2500" b="1" i="0" u="none" strike="noStrike" cap="none">
              <a:solidFill>
                <a:srgbClr val="0F3570"/>
              </a:solidFill>
              <a:latin typeface="Overlock"/>
              <a:ea typeface="Overlock"/>
              <a:cs typeface="Overlock"/>
              <a:sym typeface="Overlock"/>
            </a:endParaRPr>
          </a:p>
        </p:txBody>
      </p:sp>
      <p:sp>
        <p:nvSpPr>
          <p:cNvPr id="718" name="Google Shape;718;g1061ee09877_0_21"/>
          <p:cNvSpPr txBox="1"/>
          <p:nvPr/>
        </p:nvSpPr>
        <p:spPr>
          <a:xfrm>
            <a:off x="127750" y="1094625"/>
            <a:ext cx="535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Perhitungan mcnemar test dilakukan dengan fungsi mcnemar</a:t>
            </a:r>
            <a:endParaRPr/>
          </a:p>
        </p:txBody>
      </p:sp>
      <p:sp>
        <p:nvSpPr>
          <p:cNvPr id="719" name="Google Shape;719;g1061ee09877_0_21"/>
          <p:cNvSpPr txBox="1"/>
          <p:nvPr/>
        </p:nvSpPr>
        <p:spPr>
          <a:xfrm>
            <a:off x="195775" y="1557275"/>
            <a:ext cx="3000000" cy="523200"/>
          </a:xfrm>
          <a:prstGeom prst="rect">
            <a:avLst/>
          </a:prstGeom>
          <a:solidFill>
            <a:schemeClr val="accen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latin typeface="Courier New"/>
                <a:ea typeface="Courier New"/>
                <a:cs typeface="Courier New"/>
                <a:sym typeface="Courier New"/>
              </a:rPr>
              <a:t>retVal = mcnemar(conti, exact=True)</a:t>
            </a:r>
            <a:endParaRPr sz="1100">
              <a:latin typeface="Courier New"/>
              <a:ea typeface="Courier New"/>
              <a:cs typeface="Courier New"/>
              <a:sym typeface="Courier New"/>
            </a:endParaRPr>
          </a:p>
        </p:txBody>
      </p:sp>
      <p:sp>
        <p:nvSpPr>
          <p:cNvPr id="720" name="Google Shape;720;g1061ee09877_0_21"/>
          <p:cNvSpPr txBox="1"/>
          <p:nvPr/>
        </p:nvSpPr>
        <p:spPr>
          <a:xfrm>
            <a:off x="127750" y="2304775"/>
            <a:ext cx="3858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Menampilkan nilai statistic dan p value</a:t>
            </a:r>
            <a:endParaRPr/>
          </a:p>
        </p:txBody>
      </p:sp>
      <p:sp>
        <p:nvSpPr>
          <p:cNvPr id="721" name="Google Shape;721;g1061ee09877_0_21"/>
          <p:cNvSpPr txBox="1"/>
          <p:nvPr/>
        </p:nvSpPr>
        <p:spPr>
          <a:xfrm>
            <a:off x="195775" y="2740825"/>
            <a:ext cx="3942000" cy="692700"/>
          </a:xfrm>
          <a:prstGeom prst="rect">
            <a:avLst/>
          </a:prstGeom>
          <a:solidFill>
            <a:schemeClr val="accen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latin typeface="Courier New"/>
                <a:ea typeface="Courier New"/>
                <a:cs typeface="Courier New"/>
                <a:sym typeface="Courier New"/>
              </a:rPr>
              <a:t>print('Nilai statistic =%.3f, \nNilai p-value =%.3f' % (retVal.statistic, retVal.pvalue))</a:t>
            </a:r>
            <a:endParaRPr sz="1100">
              <a:latin typeface="Courier New"/>
              <a:ea typeface="Courier New"/>
              <a:cs typeface="Courier New"/>
              <a:sym typeface="Courier New"/>
            </a:endParaRPr>
          </a:p>
        </p:txBody>
      </p:sp>
      <p:pic>
        <p:nvPicPr>
          <p:cNvPr id="722" name="Google Shape;722;g1061ee09877_0_21"/>
          <p:cNvPicPr preferRelativeResize="0"/>
          <p:nvPr/>
        </p:nvPicPr>
        <p:blipFill>
          <a:blip r:embed="rId3">
            <a:alphaModFix/>
          </a:blip>
          <a:stretch>
            <a:fillRect/>
          </a:stretch>
        </p:blipFill>
        <p:spPr>
          <a:xfrm>
            <a:off x="5882100" y="2825575"/>
            <a:ext cx="2415635" cy="523200"/>
          </a:xfrm>
          <a:prstGeom prst="rect">
            <a:avLst/>
          </a:prstGeom>
          <a:noFill/>
          <a:ln>
            <a:noFill/>
          </a:ln>
        </p:spPr>
      </p:pic>
      <p:cxnSp>
        <p:nvCxnSpPr>
          <p:cNvPr id="723" name="Google Shape;723;g1061ee09877_0_21"/>
          <p:cNvCxnSpPr/>
          <p:nvPr/>
        </p:nvCxnSpPr>
        <p:spPr>
          <a:xfrm>
            <a:off x="4591775" y="3052275"/>
            <a:ext cx="818700" cy="0"/>
          </a:xfrm>
          <a:prstGeom prst="straightConnector1">
            <a:avLst/>
          </a:prstGeom>
          <a:noFill/>
          <a:ln w="28575" cap="flat" cmpd="sng">
            <a:solidFill>
              <a:srgbClr val="1EA4B2"/>
            </a:solidFill>
            <a:prstDash val="solid"/>
            <a:round/>
            <a:headEnd type="none" w="med" len="med"/>
            <a:tailEnd type="triangle" w="med" len="med"/>
          </a:ln>
        </p:spPr>
      </p:cxn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g1061ee09877_0_48"/>
          <p:cNvSpPr txBox="1"/>
          <p:nvPr/>
        </p:nvSpPr>
        <p:spPr>
          <a:xfrm>
            <a:off x="127749" y="479025"/>
            <a:ext cx="70431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800" b="1" i="1" u="none" strike="noStrike" cap="none">
                <a:solidFill>
                  <a:srgbClr val="0F3570"/>
                </a:solidFill>
                <a:latin typeface="Overlock"/>
                <a:ea typeface="Overlock"/>
                <a:cs typeface="Overlock"/>
                <a:sym typeface="Overlock"/>
              </a:rPr>
              <a:t>Source Code </a:t>
            </a:r>
            <a:endParaRPr sz="2500" b="1" i="0" u="none" strike="noStrike" cap="none">
              <a:solidFill>
                <a:srgbClr val="0F3570"/>
              </a:solidFill>
              <a:latin typeface="Overlock"/>
              <a:ea typeface="Overlock"/>
              <a:cs typeface="Overlock"/>
              <a:sym typeface="Overlock"/>
            </a:endParaRPr>
          </a:p>
        </p:txBody>
      </p:sp>
      <p:sp>
        <p:nvSpPr>
          <p:cNvPr id="729" name="Google Shape;729;g1061ee09877_0_48"/>
          <p:cNvSpPr txBox="1"/>
          <p:nvPr/>
        </p:nvSpPr>
        <p:spPr>
          <a:xfrm>
            <a:off x="177975" y="1094625"/>
            <a:ext cx="5579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Pengecekan nilai p-value, dengan mengambil sebuah nilai alpha</a:t>
            </a:r>
            <a:endParaRPr/>
          </a:p>
        </p:txBody>
      </p:sp>
      <p:sp>
        <p:nvSpPr>
          <p:cNvPr id="730" name="Google Shape;730;g1061ee09877_0_48"/>
          <p:cNvSpPr txBox="1"/>
          <p:nvPr/>
        </p:nvSpPr>
        <p:spPr>
          <a:xfrm>
            <a:off x="216750" y="1699475"/>
            <a:ext cx="4366500" cy="1539300"/>
          </a:xfrm>
          <a:prstGeom prst="rect">
            <a:avLst/>
          </a:prstGeom>
          <a:solidFill>
            <a:schemeClr val="accen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latin typeface="Courier New"/>
                <a:ea typeface="Courier New"/>
                <a:cs typeface="Courier New"/>
                <a:sym typeface="Courier New"/>
              </a:rPr>
              <a:t>alpha = 0.01</a:t>
            </a:r>
            <a:endParaRPr sz="1100">
              <a:latin typeface="Courier New"/>
              <a:ea typeface="Courier New"/>
              <a:cs typeface="Courier New"/>
              <a:sym typeface="Courier New"/>
            </a:endParaRPr>
          </a:p>
          <a:p>
            <a:pPr marL="0" lvl="0" indent="0" algn="l" rtl="0">
              <a:spcBef>
                <a:spcPts val="0"/>
              </a:spcBef>
              <a:spcAft>
                <a:spcPts val="0"/>
              </a:spcAft>
              <a:buNone/>
            </a:pPr>
            <a:endParaRPr sz="1100">
              <a:latin typeface="Courier New"/>
              <a:ea typeface="Courier New"/>
              <a:cs typeface="Courier New"/>
              <a:sym typeface="Courier New"/>
            </a:endParaRPr>
          </a:p>
          <a:p>
            <a:pPr marL="0" lvl="0" indent="0" algn="l" rtl="0">
              <a:spcBef>
                <a:spcPts val="0"/>
              </a:spcBef>
              <a:spcAft>
                <a:spcPts val="0"/>
              </a:spcAft>
              <a:buNone/>
            </a:pPr>
            <a:r>
              <a:rPr lang="en-US" sz="1100">
                <a:latin typeface="Courier New"/>
                <a:ea typeface="Courier New"/>
                <a:cs typeface="Courier New"/>
                <a:sym typeface="Courier New"/>
              </a:rPr>
              <a:t>if retVal.pvalue &gt; alpha:</a:t>
            </a:r>
            <a:endParaRPr sz="1100">
              <a:latin typeface="Courier New"/>
              <a:ea typeface="Courier New"/>
              <a:cs typeface="Courier New"/>
              <a:sym typeface="Courier New"/>
            </a:endParaRPr>
          </a:p>
          <a:p>
            <a:pPr marL="0" lvl="0" indent="0" algn="l" rtl="0">
              <a:spcBef>
                <a:spcPts val="0"/>
              </a:spcBef>
              <a:spcAft>
                <a:spcPts val="0"/>
              </a:spcAft>
              <a:buNone/>
            </a:pPr>
            <a:r>
              <a:rPr lang="en-US" sz="1100">
                <a:latin typeface="Courier New"/>
                <a:ea typeface="Courier New"/>
                <a:cs typeface="Courier New"/>
                <a:sym typeface="Courier New"/>
              </a:rPr>
              <a:t>    print('Hipotesis H0 gagal ditolak, kedua model memiliki peluang eror yang sama')</a:t>
            </a:r>
            <a:endParaRPr sz="1100">
              <a:latin typeface="Courier New"/>
              <a:ea typeface="Courier New"/>
              <a:cs typeface="Courier New"/>
              <a:sym typeface="Courier New"/>
            </a:endParaRPr>
          </a:p>
          <a:p>
            <a:pPr marL="0" lvl="0" indent="0" algn="l" rtl="0">
              <a:spcBef>
                <a:spcPts val="0"/>
              </a:spcBef>
              <a:spcAft>
                <a:spcPts val="0"/>
              </a:spcAft>
              <a:buNone/>
            </a:pPr>
            <a:r>
              <a:rPr lang="en-US" sz="1100">
                <a:latin typeface="Courier New"/>
                <a:ea typeface="Courier New"/>
                <a:cs typeface="Courier New"/>
                <a:sym typeface="Courier New"/>
              </a:rPr>
              <a:t>else:</a:t>
            </a:r>
            <a:endParaRPr sz="1100">
              <a:latin typeface="Courier New"/>
              <a:ea typeface="Courier New"/>
              <a:cs typeface="Courier New"/>
              <a:sym typeface="Courier New"/>
            </a:endParaRPr>
          </a:p>
          <a:p>
            <a:pPr marL="0" lvl="0" indent="0" algn="l" rtl="0">
              <a:spcBef>
                <a:spcPts val="0"/>
              </a:spcBef>
              <a:spcAft>
                <a:spcPts val="0"/>
              </a:spcAft>
              <a:buNone/>
            </a:pPr>
            <a:r>
              <a:rPr lang="en-US" sz="1100">
                <a:latin typeface="Courier New"/>
                <a:ea typeface="Courier New"/>
                <a:cs typeface="Courier New"/>
                <a:sym typeface="Courier New"/>
              </a:rPr>
              <a:t>    print('Hipotesis H0 ditolak, kedua model memiliki peluang eror yang berbeda') </a:t>
            </a:r>
            <a:endParaRPr sz="1100">
              <a:latin typeface="Courier New"/>
              <a:ea typeface="Courier New"/>
              <a:cs typeface="Courier New"/>
              <a:sym typeface="Courier New"/>
            </a:endParaRPr>
          </a:p>
        </p:txBody>
      </p:sp>
      <p:sp>
        <p:nvSpPr>
          <p:cNvPr id="731" name="Google Shape;731;g1061ee09877_0_48"/>
          <p:cNvSpPr txBox="1"/>
          <p:nvPr/>
        </p:nvSpPr>
        <p:spPr>
          <a:xfrm>
            <a:off x="5971250" y="2232850"/>
            <a:ext cx="25626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50">
                <a:solidFill>
                  <a:schemeClr val="dk1"/>
                </a:solidFill>
              </a:rPr>
              <a:t>Hipotesis H0 gagal ditolak, kedua model memiliki peluang eror yang sama</a:t>
            </a:r>
            <a:endParaRPr sz="1100">
              <a:solidFill>
                <a:schemeClr val="dk1"/>
              </a:solidFill>
            </a:endParaRPr>
          </a:p>
        </p:txBody>
      </p:sp>
      <p:cxnSp>
        <p:nvCxnSpPr>
          <p:cNvPr id="732" name="Google Shape;732;g1061ee09877_0_48"/>
          <p:cNvCxnSpPr/>
          <p:nvPr/>
        </p:nvCxnSpPr>
        <p:spPr>
          <a:xfrm>
            <a:off x="4912450" y="2469125"/>
            <a:ext cx="729600" cy="0"/>
          </a:xfrm>
          <a:prstGeom prst="straightConnector1">
            <a:avLst/>
          </a:prstGeom>
          <a:noFill/>
          <a:ln w="28575" cap="flat" cmpd="sng">
            <a:solidFill>
              <a:srgbClr val="1EA4B2"/>
            </a:solidFill>
            <a:prstDash val="solid"/>
            <a:round/>
            <a:headEnd type="none" w="med" len="med"/>
            <a:tailEnd type="triangle" w="med" len="med"/>
          </a:ln>
        </p:spPr>
      </p:cxn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70"/>
          <p:cNvSpPr txBox="1"/>
          <p:nvPr/>
        </p:nvSpPr>
        <p:spPr>
          <a:xfrm>
            <a:off x="127749" y="479025"/>
            <a:ext cx="7043071" cy="61552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800" b="1" i="1" u="none" strike="noStrike" cap="none">
                <a:solidFill>
                  <a:srgbClr val="0F3570"/>
                </a:solidFill>
                <a:latin typeface="Overlock"/>
                <a:ea typeface="Overlock"/>
                <a:cs typeface="Overlock"/>
                <a:sym typeface="Overlock"/>
              </a:rPr>
              <a:t>Sources</a:t>
            </a:r>
            <a:endParaRPr sz="2500" b="1" i="0" u="none" strike="noStrike" cap="none">
              <a:solidFill>
                <a:srgbClr val="0F3570"/>
              </a:solidFill>
              <a:latin typeface="Overlock"/>
              <a:ea typeface="Overlock"/>
              <a:cs typeface="Overlock"/>
              <a:sym typeface="Overlock"/>
            </a:endParaRPr>
          </a:p>
        </p:txBody>
      </p:sp>
      <p:sp>
        <p:nvSpPr>
          <p:cNvPr id="738" name="Google Shape;738;p70"/>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739" name="Google Shape;739;p70"/>
          <p:cNvSpPr txBox="1"/>
          <p:nvPr/>
        </p:nvSpPr>
        <p:spPr>
          <a:xfrm>
            <a:off x="106150" y="891103"/>
            <a:ext cx="8803800" cy="4601742"/>
          </a:xfrm>
          <a:prstGeom prst="rect">
            <a:avLst/>
          </a:prstGeom>
          <a:noFill/>
          <a:ln>
            <a:noFill/>
          </a:ln>
        </p:spPr>
        <p:txBody>
          <a:bodyPr spcFirstLastPara="1" wrap="square" lIns="91425" tIns="91425" rIns="91425" bIns="91425" anchor="t" anchorCtr="0">
            <a:spAutoFit/>
          </a:bodyPr>
          <a:lstStyle/>
          <a:p>
            <a:pPr marL="298450" marR="0" lvl="0" indent="-285750" algn="l" rtl="0">
              <a:lnSpc>
                <a:spcPct val="115000"/>
              </a:lnSpc>
              <a:spcBef>
                <a:spcPts val="100"/>
              </a:spcBef>
              <a:spcAft>
                <a:spcPts val="0"/>
              </a:spcAft>
              <a:buClr>
                <a:srgbClr val="000000"/>
              </a:buClr>
              <a:buSzPts val="1200"/>
              <a:buFont typeface="Arial"/>
              <a:buChar char="•"/>
            </a:pPr>
            <a:r>
              <a:rPr lang="en-US" sz="1400" b="1" i="1" u="none" strike="noStrike" cap="none">
                <a:solidFill>
                  <a:srgbClr val="0F3570"/>
                </a:solidFill>
                <a:latin typeface="Overlock"/>
                <a:ea typeface="Overlock"/>
                <a:cs typeface="Overlock"/>
                <a:sym typeface="Overlock"/>
              </a:rPr>
              <a:t>Klasifikasi</a:t>
            </a:r>
            <a:endParaRPr/>
          </a:p>
          <a:p>
            <a:pPr marL="298450" marR="0" lvl="0" indent="-285750" algn="l" rtl="0">
              <a:lnSpc>
                <a:spcPct val="115000"/>
              </a:lnSpc>
              <a:spcBef>
                <a:spcPts val="100"/>
              </a:spcBef>
              <a:spcAft>
                <a:spcPts val="0"/>
              </a:spcAft>
              <a:buClr>
                <a:srgbClr val="000000"/>
              </a:buClr>
              <a:buSzPts val="1200"/>
              <a:buFont typeface="Arial"/>
              <a:buChar char="•"/>
            </a:pPr>
            <a:r>
              <a:rPr lang="en-US" sz="1400" b="1" i="1" u="none" strike="noStrike" cap="none">
                <a:solidFill>
                  <a:srgbClr val="0F3570"/>
                </a:solidFill>
                <a:latin typeface="Overlock"/>
                <a:ea typeface="Overlock"/>
                <a:cs typeface="Overlock"/>
                <a:sym typeface="Overlock"/>
              </a:rPr>
              <a:t>Regresi: </a:t>
            </a:r>
            <a:endParaRPr sz="1400" b="0" i="1" u="none" strike="noStrike" cap="none">
              <a:solidFill>
                <a:srgbClr val="0F3570"/>
              </a:solidFill>
              <a:latin typeface="Overlock"/>
              <a:ea typeface="Overlock"/>
              <a:cs typeface="Overlock"/>
              <a:sym typeface="Overlock"/>
            </a:endParaRPr>
          </a:p>
          <a:p>
            <a:pPr marL="298450" marR="0" lvl="0" indent="-285750" algn="l" rtl="0">
              <a:lnSpc>
                <a:spcPct val="115000"/>
              </a:lnSpc>
              <a:spcBef>
                <a:spcPts val="100"/>
              </a:spcBef>
              <a:spcAft>
                <a:spcPts val="0"/>
              </a:spcAft>
              <a:buClr>
                <a:srgbClr val="000000"/>
              </a:buClr>
              <a:buSzPts val="1200"/>
              <a:buFont typeface="Arial"/>
              <a:buChar char="•"/>
            </a:pPr>
            <a:r>
              <a:rPr lang="en-US" sz="1400" b="0" i="0" u="sng" strike="noStrike" cap="none">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https://www.dataquest.io/blog/understanding-regression-error-metrics/</a:t>
            </a:r>
            <a:r>
              <a:rPr lang="en-US" sz="1400" b="0" i="1" u="none" strike="noStrike" cap="none">
                <a:solidFill>
                  <a:srgbClr val="0F3570"/>
                </a:solidFill>
                <a:latin typeface="Overlock"/>
                <a:ea typeface="Overlock"/>
                <a:cs typeface="Overlock"/>
                <a:sym typeface="Overlock"/>
              </a:rPr>
              <a:t> </a:t>
            </a:r>
            <a:endParaRPr sz="1400" b="0" i="1" u="none" strike="noStrike" cap="none">
              <a:solidFill>
                <a:srgbClr val="0F3570"/>
              </a:solidFill>
              <a:latin typeface="Overlock"/>
              <a:ea typeface="Overlock"/>
              <a:cs typeface="Overlock"/>
              <a:sym typeface="Overlock"/>
            </a:endParaRPr>
          </a:p>
          <a:p>
            <a:pPr marL="298450" marR="0" lvl="0" indent="-285750" algn="l" rtl="0">
              <a:lnSpc>
                <a:spcPct val="115000"/>
              </a:lnSpc>
              <a:spcBef>
                <a:spcPts val="100"/>
              </a:spcBef>
              <a:spcAft>
                <a:spcPts val="0"/>
              </a:spcAft>
              <a:buClr>
                <a:srgbClr val="000000"/>
              </a:buClr>
              <a:buSzPts val="1200"/>
              <a:buFont typeface="Arial"/>
              <a:buChar char="•"/>
            </a:pPr>
            <a:r>
              <a:rPr lang="en-US" sz="1400" b="0" i="1" u="none" strike="noStrike" cap="none">
                <a:solidFill>
                  <a:srgbClr val="0F3570"/>
                </a:solidFill>
                <a:latin typeface="Overlock"/>
                <a:ea typeface="Overlock"/>
                <a:cs typeface="Overlock"/>
                <a:sym typeface="Overlock"/>
              </a:rPr>
              <a:t>Klasifika</a:t>
            </a:r>
            <a:r>
              <a:rPr lang="en-US" sz="1400" b="1" i="1" u="none" strike="noStrike" cap="none">
                <a:solidFill>
                  <a:srgbClr val="0F3570"/>
                </a:solidFill>
                <a:latin typeface="Overlock"/>
                <a:ea typeface="Overlock"/>
                <a:cs typeface="Overlock"/>
                <a:sym typeface="Overlock"/>
              </a:rPr>
              <a:t>si (ROC)</a:t>
            </a:r>
            <a:r>
              <a:rPr lang="en-US" sz="1400" b="0" i="1" u="none" strike="noStrike" cap="none">
                <a:solidFill>
                  <a:srgbClr val="0F3570"/>
                </a:solidFill>
                <a:latin typeface="Overlock"/>
                <a:ea typeface="Overlock"/>
                <a:cs typeface="Overlock"/>
                <a:sym typeface="Overlock"/>
              </a:rPr>
              <a:t> </a:t>
            </a:r>
            <a:endParaRPr/>
          </a:p>
          <a:p>
            <a:pPr marL="298450" marR="0" lvl="0" indent="-285750" algn="l" rtl="0">
              <a:lnSpc>
                <a:spcPct val="115000"/>
              </a:lnSpc>
              <a:spcBef>
                <a:spcPts val="100"/>
              </a:spcBef>
              <a:spcAft>
                <a:spcPts val="0"/>
              </a:spcAft>
              <a:buClr>
                <a:srgbClr val="000000"/>
              </a:buClr>
              <a:buSzPts val="1200"/>
              <a:buFont typeface="Arial"/>
              <a:buChar char="•"/>
            </a:pPr>
            <a:r>
              <a:rPr lang="en-US" sz="1400" b="0" i="1" u="sng" strike="noStrike" cap="none">
                <a:solidFill>
                  <a:srgbClr val="0F3570"/>
                </a:solidFill>
                <a:latin typeface="Overlock"/>
                <a:ea typeface="Overlock"/>
                <a:cs typeface="Overlock"/>
                <a:sym typeface="Overlock"/>
                <a:hlinkClick r:id="rId4">
                  <a:extLst>
                    <a:ext uri="{A12FA001-AC4F-418D-AE19-62706E023703}">
                      <ahyp:hlinkClr xmlns:ahyp="http://schemas.microsoft.com/office/drawing/2018/hyperlinkcolor" val="tx"/>
                    </a:ext>
                  </a:extLst>
                </a:hlinkClick>
              </a:rPr>
              <a:t>https://www.youtube.com/watch?v=z5qA9qZMyw0</a:t>
            </a:r>
            <a:endParaRPr sz="1400" b="0" i="1" u="none" strike="noStrike" cap="none">
              <a:solidFill>
                <a:srgbClr val="0F3570"/>
              </a:solidFill>
              <a:latin typeface="Overlock"/>
              <a:ea typeface="Overlock"/>
              <a:cs typeface="Overlock"/>
              <a:sym typeface="Overlock"/>
            </a:endParaRPr>
          </a:p>
          <a:p>
            <a:pPr marL="298450" marR="0" lvl="0" indent="-285750" algn="l" rtl="0">
              <a:lnSpc>
                <a:spcPct val="115000"/>
              </a:lnSpc>
              <a:spcBef>
                <a:spcPts val="100"/>
              </a:spcBef>
              <a:spcAft>
                <a:spcPts val="0"/>
              </a:spcAft>
              <a:buClr>
                <a:srgbClr val="000000"/>
              </a:buClr>
              <a:buSzPts val="1200"/>
              <a:buFont typeface="Arial"/>
              <a:buChar char="•"/>
            </a:pPr>
            <a:r>
              <a:rPr lang="en-US" sz="1400" b="0" i="1" u="sng" strike="noStrike" cap="none">
                <a:solidFill>
                  <a:srgbClr val="0F3570"/>
                </a:solidFill>
                <a:latin typeface="Overlock"/>
                <a:ea typeface="Overlock"/>
                <a:cs typeface="Overlock"/>
                <a:sym typeface="Overlock"/>
                <a:hlinkClick r:id="rId5">
                  <a:extLst>
                    <a:ext uri="{A12FA001-AC4F-418D-AE19-62706E023703}">
                      <ahyp:hlinkClr xmlns:ahyp="http://schemas.microsoft.com/office/drawing/2018/hyperlinkcolor" val="tx"/>
                    </a:ext>
                  </a:extLst>
                </a:hlinkClick>
              </a:rPr>
              <a:t>https://www.youtube.com/watch?v=4jRBRDbJemM</a:t>
            </a:r>
            <a:r>
              <a:rPr lang="en-US" sz="1400" b="0" i="1" u="none" strike="noStrike" cap="none">
                <a:solidFill>
                  <a:srgbClr val="0F3570"/>
                </a:solidFill>
                <a:latin typeface="Overlock"/>
                <a:ea typeface="Overlock"/>
                <a:cs typeface="Overlock"/>
                <a:sym typeface="Overlock"/>
              </a:rPr>
              <a:t> 	 	</a:t>
            </a:r>
            <a:endParaRPr/>
          </a:p>
          <a:p>
            <a:pPr marL="298450" marR="0" lvl="0" indent="-285750" algn="l" rtl="0">
              <a:lnSpc>
                <a:spcPct val="115000"/>
              </a:lnSpc>
              <a:spcBef>
                <a:spcPts val="100"/>
              </a:spcBef>
              <a:spcAft>
                <a:spcPts val="0"/>
              </a:spcAft>
              <a:buClr>
                <a:srgbClr val="000000"/>
              </a:buClr>
              <a:buSzPts val="1200"/>
              <a:buFont typeface="Arial"/>
              <a:buChar char="•"/>
            </a:pPr>
            <a:r>
              <a:rPr lang="en-US" sz="1400" b="0" i="1" u="sng" strike="noStrike" cap="none">
                <a:solidFill>
                  <a:srgbClr val="0F3570"/>
                </a:solidFill>
                <a:latin typeface="Overlock"/>
                <a:ea typeface="Overlock"/>
                <a:cs typeface="Overlock"/>
                <a:sym typeface="Overlock"/>
                <a:hlinkClick r:id="rId6">
                  <a:extLst>
                    <a:ext uri="{A12FA001-AC4F-418D-AE19-62706E023703}">
                      <ahyp:hlinkClr xmlns:ahyp="http://schemas.microsoft.com/office/drawing/2018/hyperlinkcolor" val="tx"/>
                    </a:ext>
                  </a:extLst>
                </a:hlinkClick>
              </a:rPr>
              <a:t>https://www.youtube.com/watch?v=4jRBRDbJemM&amp;t=349s</a:t>
            </a:r>
            <a:endParaRPr sz="1400" b="0" i="1" u="none" strike="noStrike" cap="none">
              <a:solidFill>
                <a:srgbClr val="0F3570"/>
              </a:solidFill>
              <a:latin typeface="Overlock"/>
              <a:ea typeface="Overlock"/>
              <a:cs typeface="Overlock"/>
              <a:sym typeface="Overlock"/>
            </a:endParaRPr>
          </a:p>
          <a:p>
            <a:pPr marL="298450" marR="0" lvl="0" indent="-285750" algn="l" rtl="0">
              <a:lnSpc>
                <a:spcPct val="115000"/>
              </a:lnSpc>
              <a:spcBef>
                <a:spcPts val="100"/>
              </a:spcBef>
              <a:spcAft>
                <a:spcPts val="0"/>
              </a:spcAft>
              <a:buClr>
                <a:srgbClr val="000000"/>
              </a:buClr>
              <a:buSzPts val="1200"/>
              <a:buFont typeface="Arial"/>
              <a:buChar char="•"/>
            </a:pPr>
            <a:r>
              <a:rPr lang="en-US" sz="1400" b="1" i="1" u="none" strike="noStrike" cap="none">
                <a:solidFill>
                  <a:srgbClr val="0F3570"/>
                </a:solidFill>
                <a:latin typeface="Overlock"/>
                <a:ea typeface="Overlock"/>
                <a:cs typeface="Overlock"/>
                <a:sym typeface="Overlock"/>
              </a:rPr>
              <a:t>Regresi</a:t>
            </a:r>
            <a:endParaRPr/>
          </a:p>
          <a:p>
            <a:pPr marL="298450" marR="0" lvl="0" indent="-285750" algn="l" rtl="0">
              <a:lnSpc>
                <a:spcPct val="115000"/>
              </a:lnSpc>
              <a:spcBef>
                <a:spcPts val="100"/>
              </a:spcBef>
              <a:spcAft>
                <a:spcPts val="0"/>
              </a:spcAft>
              <a:buClr>
                <a:srgbClr val="000000"/>
              </a:buClr>
              <a:buSzPts val="1200"/>
              <a:buFont typeface="Arial"/>
              <a:buChar char="•"/>
            </a:pPr>
            <a:r>
              <a:rPr lang="en-US" sz="1400" b="1" i="1" u="none" strike="noStrike" cap="none">
                <a:solidFill>
                  <a:srgbClr val="0F3570"/>
                </a:solidFill>
                <a:latin typeface="Overlock"/>
                <a:ea typeface="Overlock"/>
                <a:cs typeface="Overlock"/>
                <a:sym typeface="Overlock"/>
              </a:rPr>
              <a:t>Clustering</a:t>
            </a:r>
            <a:endParaRPr/>
          </a:p>
          <a:p>
            <a:pPr marL="298450" marR="0" lvl="0" indent="-285750" algn="l" rtl="0">
              <a:lnSpc>
                <a:spcPct val="115000"/>
              </a:lnSpc>
              <a:spcBef>
                <a:spcPts val="100"/>
              </a:spcBef>
              <a:spcAft>
                <a:spcPts val="0"/>
              </a:spcAft>
              <a:buClr>
                <a:srgbClr val="000000"/>
              </a:buClr>
              <a:buSzPts val="1200"/>
              <a:buFont typeface="Arial"/>
              <a:buChar char="•"/>
            </a:pPr>
            <a:r>
              <a:rPr lang="en-US" sz="1400" b="1" i="1" u="none" strike="noStrike" cap="none">
                <a:solidFill>
                  <a:srgbClr val="0F3570"/>
                </a:solidFill>
                <a:latin typeface="Overlock"/>
                <a:ea typeface="Overlock"/>
                <a:cs typeface="Overlock"/>
                <a:sym typeface="Overlock"/>
              </a:rPr>
              <a:t>Evaluasi Model (Mc Nemar test dll.)</a:t>
            </a:r>
            <a:endParaRPr/>
          </a:p>
          <a:p>
            <a:pPr marL="298450" marR="0" lvl="0" indent="-285750" algn="l" rtl="0">
              <a:lnSpc>
                <a:spcPct val="115000"/>
              </a:lnSpc>
              <a:spcBef>
                <a:spcPts val="100"/>
              </a:spcBef>
              <a:spcAft>
                <a:spcPts val="0"/>
              </a:spcAft>
              <a:buClr>
                <a:srgbClr val="000000"/>
              </a:buClr>
              <a:buSzPts val="1200"/>
              <a:buFont typeface="Arial"/>
              <a:buChar char="•"/>
            </a:pPr>
            <a:r>
              <a:rPr lang="en-US" sz="1400" b="0" i="1" u="sng" strike="noStrike" cap="none">
                <a:solidFill>
                  <a:srgbClr val="0F3570"/>
                </a:solidFill>
                <a:latin typeface="Overlock"/>
                <a:ea typeface="Overlock"/>
                <a:cs typeface="Overlock"/>
                <a:sym typeface="Overlock"/>
                <a:hlinkClick r:id="rId7">
                  <a:extLst>
                    <a:ext uri="{A12FA001-AC4F-418D-AE19-62706E023703}">
                      <ahyp:hlinkClr xmlns:ahyp="http://schemas.microsoft.com/office/drawing/2018/hyperlinkcolor" val="tx"/>
                    </a:ext>
                  </a:extLst>
                </a:hlinkClick>
              </a:rPr>
              <a:t>https://sebastianraschka.com/pdf/lecture-notes/stat479fs18/11_eval-algo_slides.pdf</a:t>
            </a:r>
            <a:endParaRPr sz="1400" b="0" i="1" u="none" strike="noStrike" cap="none">
              <a:solidFill>
                <a:srgbClr val="0F3570"/>
              </a:solidFill>
              <a:latin typeface="Overlock"/>
              <a:ea typeface="Overlock"/>
              <a:cs typeface="Overlock"/>
              <a:sym typeface="Overlock"/>
            </a:endParaRPr>
          </a:p>
          <a:p>
            <a:pPr marL="298450" marR="0" lvl="0" indent="-285750" algn="l" rtl="0">
              <a:lnSpc>
                <a:spcPct val="115000"/>
              </a:lnSpc>
              <a:spcBef>
                <a:spcPts val="100"/>
              </a:spcBef>
              <a:spcAft>
                <a:spcPts val="0"/>
              </a:spcAft>
              <a:buClr>
                <a:srgbClr val="000000"/>
              </a:buClr>
              <a:buSzPts val="1200"/>
              <a:buFont typeface="Arial"/>
              <a:buChar char="•"/>
            </a:pPr>
            <a:r>
              <a:rPr lang="en-US" sz="1400" b="0" i="1" u="sng" strike="noStrike" cap="none">
                <a:solidFill>
                  <a:srgbClr val="0F3570"/>
                </a:solidFill>
                <a:latin typeface="Overlock"/>
                <a:ea typeface="Overlock"/>
                <a:cs typeface="Overlock"/>
                <a:sym typeface="Overlock"/>
                <a:hlinkClick r:id="rId4">
                  <a:extLst>
                    <a:ext uri="{A12FA001-AC4F-418D-AE19-62706E023703}">
                      <ahyp:hlinkClr xmlns:ahyp="http://schemas.microsoft.com/office/drawing/2018/hyperlinkcolor" val="tx"/>
                    </a:ext>
                  </a:extLst>
                </a:hlinkClick>
              </a:rPr>
              <a:t>https://www.youtube.com/watch?v=z5qA9qZMyw0</a:t>
            </a:r>
            <a:endParaRPr sz="1400" b="0" i="1" u="none" strike="noStrike" cap="none">
              <a:solidFill>
                <a:srgbClr val="0F3570"/>
              </a:solidFill>
              <a:latin typeface="Overlock"/>
              <a:ea typeface="Overlock"/>
              <a:cs typeface="Overlock"/>
              <a:sym typeface="Overlock"/>
            </a:endParaRPr>
          </a:p>
          <a:p>
            <a:pPr marL="298450" marR="0" lvl="0" indent="-285750" algn="l" rtl="0">
              <a:lnSpc>
                <a:spcPct val="115000"/>
              </a:lnSpc>
              <a:spcBef>
                <a:spcPts val="100"/>
              </a:spcBef>
              <a:spcAft>
                <a:spcPts val="0"/>
              </a:spcAft>
              <a:buClr>
                <a:srgbClr val="000000"/>
              </a:buClr>
              <a:buSzPts val="1200"/>
              <a:buFont typeface="Arial"/>
              <a:buChar char="•"/>
            </a:pPr>
            <a:r>
              <a:rPr lang="en-US" sz="1400" b="0" i="1" u="sng" strike="noStrike" cap="none">
                <a:solidFill>
                  <a:srgbClr val="0F3570"/>
                </a:solidFill>
                <a:latin typeface="Overlock"/>
                <a:ea typeface="Overlock"/>
                <a:cs typeface="Overlock"/>
                <a:sym typeface="Overlock"/>
                <a:hlinkClick r:id="rId8">
                  <a:extLst>
                    <a:ext uri="{A12FA001-AC4F-418D-AE19-62706E023703}">
                      <ahyp:hlinkClr xmlns:ahyp="http://schemas.microsoft.com/office/drawing/2018/hyperlinkcolor" val="tx"/>
                    </a:ext>
                  </a:extLst>
                </a:hlinkClick>
              </a:rPr>
              <a:t>https://machinelearningmastery.com/mcnemars-test-for-machine-learning/</a:t>
            </a:r>
            <a:endParaRPr sz="1400" b="0" i="1" u="none" strike="noStrike" cap="none">
              <a:solidFill>
                <a:srgbClr val="0F3570"/>
              </a:solidFill>
              <a:latin typeface="Overlock"/>
              <a:ea typeface="Overlock"/>
              <a:cs typeface="Overlock"/>
              <a:sym typeface="Overlock"/>
            </a:endParaRPr>
          </a:p>
          <a:p>
            <a:pPr marL="298450" marR="0" lvl="0" indent="-285750" algn="l" rtl="0">
              <a:lnSpc>
                <a:spcPct val="115000"/>
              </a:lnSpc>
              <a:spcBef>
                <a:spcPts val="100"/>
              </a:spcBef>
              <a:spcAft>
                <a:spcPts val="0"/>
              </a:spcAft>
              <a:buClr>
                <a:srgbClr val="000000"/>
              </a:buClr>
              <a:buSzPts val="1200"/>
              <a:buFont typeface="Arial"/>
              <a:buChar char="•"/>
            </a:pPr>
            <a:r>
              <a:rPr lang="en-US" sz="1400" b="1" i="1" u="none" strike="noStrike" cap="none">
                <a:solidFill>
                  <a:srgbClr val="0F3570"/>
                </a:solidFill>
                <a:latin typeface="Overlock"/>
                <a:ea typeface="Overlock"/>
                <a:cs typeface="Overlock"/>
                <a:sym typeface="Overlock"/>
              </a:rPr>
              <a:t>Thomas G. Dietterich; Approximate Statistical Tests for Comparing Supervised Classification Learning Algorithms. Neural Comput 1998; 10 (7): 1895–1923. doi: </a:t>
            </a:r>
            <a:r>
              <a:rPr lang="en-US" sz="1400" b="1" i="1" u="sng" strike="noStrike" cap="none">
                <a:solidFill>
                  <a:srgbClr val="0F3570"/>
                </a:solidFill>
                <a:latin typeface="Overlock"/>
                <a:ea typeface="Overlock"/>
                <a:cs typeface="Overlock"/>
                <a:sym typeface="Overlock"/>
                <a:hlinkClick r:id="rId9">
                  <a:extLst>
                    <a:ext uri="{A12FA001-AC4F-418D-AE19-62706E023703}">
                      <ahyp:hlinkClr xmlns:ahyp="http://schemas.microsoft.com/office/drawing/2018/hyperlinkcolor" val="tx"/>
                    </a:ext>
                  </a:extLst>
                </a:hlinkClick>
              </a:rPr>
              <a:t>https://doi.org/10.1162/089976698300017197</a:t>
            </a:r>
            <a:r>
              <a:rPr lang="en-US" sz="1400" b="1" i="1" u="none" strike="noStrike" cap="none">
                <a:solidFill>
                  <a:srgbClr val="0F3570"/>
                </a:solidFill>
                <a:latin typeface="Overlock"/>
                <a:ea typeface="Overlock"/>
                <a:cs typeface="Overlock"/>
                <a:sym typeface="Overlock"/>
              </a:rPr>
              <a:t> </a:t>
            </a:r>
            <a:endParaRPr sz="1400" b="1" i="1" u="none" strike="noStrike" cap="none">
              <a:solidFill>
                <a:srgbClr val="0F3570"/>
              </a:solidFill>
              <a:latin typeface="Overlock"/>
              <a:ea typeface="Overlock"/>
              <a:cs typeface="Overlock"/>
              <a:sym typeface="Overlock"/>
            </a:endParaRPr>
          </a:p>
          <a:p>
            <a:pPr marL="298450" marR="0" lvl="0" indent="-285750" algn="l" rtl="0">
              <a:lnSpc>
                <a:spcPct val="115000"/>
              </a:lnSpc>
              <a:spcBef>
                <a:spcPts val="100"/>
              </a:spcBef>
              <a:spcAft>
                <a:spcPts val="0"/>
              </a:spcAft>
              <a:buClr>
                <a:srgbClr val="000000"/>
              </a:buClr>
              <a:buSzPts val="1200"/>
              <a:buFont typeface="Arial"/>
              <a:buChar char="•"/>
            </a:pPr>
            <a:r>
              <a:rPr lang="en-US" sz="1400" b="1" i="1" u="none" strike="noStrike" cap="none">
                <a:solidFill>
                  <a:srgbClr val="0F3570"/>
                </a:solidFill>
                <a:latin typeface="Overlock"/>
                <a:ea typeface="Overlock"/>
                <a:cs typeface="Overlock"/>
                <a:sym typeface="Overlock"/>
              </a:rPr>
              <a:t> </a:t>
            </a:r>
            <a:endParaRPr/>
          </a:p>
          <a:p>
            <a:pPr marL="298450" marR="0" lvl="0" indent="-209550" algn="l" rtl="0">
              <a:lnSpc>
                <a:spcPct val="115000"/>
              </a:lnSpc>
              <a:spcBef>
                <a:spcPts val="100"/>
              </a:spcBef>
              <a:spcAft>
                <a:spcPts val="0"/>
              </a:spcAft>
              <a:buClr>
                <a:srgbClr val="000000"/>
              </a:buClr>
              <a:buSzPts val="1200"/>
              <a:buFont typeface="Arial"/>
              <a:buNone/>
            </a:pPr>
            <a:endParaRPr sz="1400" b="1" i="1" u="none" strike="noStrike" cap="none">
              <a:solidFill>
                <a:srgbClr val="0F3570"/>
              </a:solidFill>
              <a:latin typeface="Overlock"/>
              <a:ea typeface="Overlock"/>
              <a:cs typeface="Overlock"/>
              <a:sym typeface="Overlock"/>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72"/>
          <p:cNvSpPr txBox="1"/>
          <p:nvPr/>
        </p:nvSpPr>
        <p:spPr>
          <a:xfrm>
            <a:off x="127749" y="479025"/>
            <a:ext cx="7043071" cy="61552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800" b="1" i="1" u="none" strike="noStrike" cap="none">
                <a:solidFill>
                  <a:srgbClr val="0F3570"/>
                </a:solidFill>
                <a:latin typeface="Overlock"/>
                <a:ea typeface="Overlock"/>
                <a:cs typeface="Overlock"/>
                <a:sym typeface="Overlock"/>
              </a:rPr>
              <a:t>Keunikan sistem berbasis ML</a:t>
            </a:r>
            <a:endParaRPr sz="2500" b="1" i="0" u="none" strike="noStrike" cap="none">
              <a:solidFill>
                <a:srgbClr val="0F3570"/>
              </a:solidFill>
              <a:latin typeface="Overlock"/>
              <a:ea typeface="Overlock"/>
              <a:cs typeface="Overlock"/>
              <a:sym typeface="Overlock"/>
            </a:endParaRPr>
          </a:p>
        </p:txBody>
      </p:sp>
      <p:sp>
        <p:nvSpPr>
          <p:cNvPr id="745" name="Google Shape;745;p72"/>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746" name="Google Shape;746;p72"/>
          <p:cNvSpPr txBox="1"/>
          <p:nvPr/>
        </p:nvSpPr>
        <p:spPr>
          <a:xfrm>
            <a:off x="106150" y="891103"/>
            <a:ext cx="8803800" cy="921600"/>
          </a:xfrm>
          <a:prstGeom prst="rect">
            <a:avLst/>
          </a:prstGeom>
          <a:noFill/>
          <a:ln>
            <a:noFill/>
          </a:ln>
        </p:spPr>
        <p:txBody>
          <a:bodyPr spcFirstLastPara="1" wrap="square" lIns="91425" tIns="91425" rIns="91425" bIns="91425" anchor="t" anchorCtr="0">
            <a:spAutoFit/>
          </a:bodyPr>
          <a:lstStyle/>
          <a:p>
            <a:pPr marL="298450" marR="0" lvl="0" indent="-285750" algn="l" rtl="0">
              <a:lnSpc>
                <a:spcPct val="115000"/>
              </a:lnSpc>
              <a:spcBef>
                <a:spcPts val="100"/>
              </a:spcBef>
              <a:spcAft>
                <a:spcPts val="0"/>
              </a:spcAft>
              <a:buClr>
                <a:srgbClr val="000000"/>
              </a:buClr>
              <a:buSzPts val="1200"/>
              <a:buFont typeface="Arial"/>
              <a:buChar char="•"/>
            </a:pPr>
            <a:r>
              <a:rPr lang="en-US" sz="1400" b="1" i="1" u="none" strike="noStrike" cap="none">
                <a:solidFill>
                  <a:srgbClr val="0F3570"/>
                </a:solidFill>
                <a:latin typeface="Overlock"/>
                <a:ea typeface="Overlock"/>
                <a:cs typeface="Overlock"/>
                <a:sym typeface="Overlock"/>
              </a:rPr>
              <a:t>Dipengaruhi data yang dinamis</a:t>
            </a:r>
            <a:endParaRPr sz="1400" b="1" i="1" u="none" strike="noStrike" cap="none">
              <a:solidFill>
                <a:srgbClr val="0F3570"/>
              </a:solidFill>
              <a:latin typeface="Overlock"/>
              <a:ea typeface="Overlock"/>
              <a:cs typeface="Overlock"/>
              <a:sym typeface="Overlock"/>
            </a:endParaRPr>
          </a:p>
          <a:p>
            <a:pPr marL="298450" marR="0" lvl="0" indent="-285750" algn="l" rtl="0">
              <a:lnSpc>
                <a:spcPct val="115000"/>
              </a:lnSpc>
              <a:spcBef>
                <a:spcPts val="100"/>
              </a:spcBef>
              <a:spcAft>
                <a:spcPts val="0"/>
              </a:spcAft>
              <a:buClr>
                <a:srgbClr val="000000"/>
              </a:buClr>
              <a:buSzPts val="1200"/>
              <a:buFont typeface="Arial"/>
              <a:buChar char="•"/>
            </a:pPr>
            <a:r>
              <a:rPr lang="en-US" sz="1400" b="1" i="1" u="none" strike="noStrike" cap="none">
                <a:solidFill>
                  <a:srgbClr val="0F3570"/>
                </a:solidFill>
                <a:latin typeface="Overlock"/>
                <a:ea typeface="Overlock"/>
                <a:cs typeface="Overlock"/>
                <a:sym typeface="Overlock"/>
              </a:rPr>
              <a:t> Dipengaruhi konfigurasi model </a:t>
            </a:r>
            <a:endParaRPr/>
          </a:p>
          <a:p>
            <a:pPr marL="298450" marR="0" lvl="0" indent="-209550" algn="l" rtl="0">
              <a:lnSpc>
                <a:spcPct val="115000"/>
              </a:lnSpc>
              <a:spcBef>
                <a:spcPts val="100"/>
              </a:spcBef>
              <a:spcAft>
                <a:spcPts val="0"/>
              </a:spcAft>
              <a:buClr>
                <a:srgbClr val="000000"/>
              </a:buClr>
              <a:buSzPts val="1200"/>
              <a:buFont typeface="Arial"/>
              <a:buNone/>
            </a:pPr>
            <a:endParaRPr sz="1400" b="1" i="1" u="none" strike="noStrike" cap="none">
              <a:solidFill>
                <a:srgbClr val="0F3570"/>
              </a:solidFill>
              <a:latin typeface="Overlock"/>
              <a:ea typeface="Overlock"/>
              <a:cs typeface="Overlock"/>
              <a:sym typeface="Overlock"/>
            </a:endParaRPr>
          </a:p>
        </p:txBody>
      </p:sp>
      <p:pic>
        <p:nvPicPr>
          <p:cNvPr id="747" name="Google Shape;747;p72"/>
          <p:cNvPicPr preferRelativeResize="0"/>
          <p:nvPr/>
        </p:nvPicPr>
        <p:blipFill rotWithShape="1">
          <a:blip r:embed="rId3">
            <a:alphaModFix/>
          </a:blip>
          <a:srcRect/>
          <a:stretch/>
        </p:blipFill>
        <p:spPr>
          <a:xfrm>
            <a:off x="3317560" y="1629987"/>
            <a:ext cx="5760720" cy="3166033"/>
          </a:xfrm>
          <a:prstGeom prst="rect">
            <a:avLst/>
          </a:prstGeom>
          <a:noFill/>
          <a:ln>
            <a:noFill/>
          </a:ln>
        </p:spPr>
      </p:pic>
      <p:pic>
        <p:nvPicPr>
          <p:cNvPr id="748" name="Google Shape;748;p72"/>
          <p:cNvPicPr preferRelativeResize="0"/>
          <p:nvPr/>
        </p:nvPicPr>
        <p:blipFill rotWithShape="1">
          <a:blip r:embed="rId4">
            <a:alphaModFix/>
          </a:blip>
          <a:srcRect/>
          <a:stretch/>
        </p:blipFill>
        <p:spPr>
          <a:xfrm>
            <a:off x="260670" y="1606635"/>
            <a:ext cx="2888560" cy="1889449"/>
          </a:xfrm>
          <a:prstGeom prst="rect">
            <a:avLst/>
          </a:prstGeom>
          <a:noFill/>
          <a:ln>
            <a:noFill/>
          </a:ln>
        </p:spPr>
      </p:pic>
      <p:sp>
        <p:nvSpPr>
          <p:cNvPr id="749" name="Google Shape;749;p72"/>
          <p:cNvSpPr/>
          <p:nvPr/>
        </p:nvSpPr>
        <p:spPr>
          <a:xfrm rot="5400000">
            <a:off x="2201126" y="3376248"/>
            <a:ext cx="528397" cy="768071"/>
          </a:xfrm>
          <a:prstGeom prst="bentUpArrow">
            <a:avLst>
              <a:gd name="adj1" fmla="val 19047"/>
              <a:gd name="adj2" fmla="val 25000"/>
              <a:gd name="adj3" fmla="val 25000"/>
            </a:avLst>
          </a:prstGeom>
          <a:solidFill>
            <a:schemeClr val="accent1"/>
          </a:solidFill>
          <a:ln w="12700" cap="flat" cmpd="sng">
            <a:solidFill>
              <a:srgbClr val="A1A1A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73"/>
          <p:cNvSpPr txBox="1"/>
          <p:nvPr/>
        </p:nvSpPr>
        <p:spPr>
          <a:xfrm>
            <a:off x="127749" y="479025"/>
            <a:ext cx="7043071" cy="61552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800" b="1" i="1" u="none" strike="noStrike" cap="none">
                <a:solidFill>
                  <a:srgbClr val="0F3570"/>
                </a:solidFill>
                <a:latin typeface="Overlock"/>
                <a:ea typeface="Overlock"/>
                <a:cs typeface="Overlock"/>
                <a:sym typeface="Overlock"/>
              </a:rPr>
              <a:t>Google ML Test Score</a:t>
            </a:r>
            <a:endParaRPr sz="2500" b="1" i="0" u="none" strike="noStrike" cap="none">
              <a:solidFill>
                <a:srgbClr val="0F3570"/>
              </a:solidFill>
              <a:latin typeface="Overlock"/>
              <a:ea typeface="Overlock"/>
              <a:cs typeface="Overlock"/>
              <a:sym typeface="Overlock"/>
            </a:endParaRPr>
          </a:p>
        </p:txBody>
      </p:sp>
      <p:sp>
        <p:nvSpPr>
          <p:cNvPr id="755" name="Google Shape;755;p73"/>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756" name="Google Shape;756;p73"/>
          <p:cNvSpPr txBox="1"/>
          <p:nvPr/>
        </p:nvSpPr>
        <p:spPr>
          <a:xfrm>
            <a:off x="106150" y="1119703"/>
            <a:ext cx="8803800" cy="2694600"/>
          </a:xfrm>
          <a:prstGeom prst="rect">
            <a:avLst/>
          </a:prstGeom>
          <a:noFill/>
          <a:ln>
            <a:noFill/>
          </a:ln>
        </p:spPr>
        <p:txBody>
          <a:bodyPr spcFirstLastPara="1" wrap="square" lIns="91425" tIns="91425" rIns="91425" bIns="91425" anchor="t" anchorCtr="0">
            <a:spAutoFit/>
          </a:bodyPr>
          <a:lstStyle/>
          <a:p>
            <a:pPr marL="12700" marR="0" lvl="0" indent="0" algn="l" rtl="0">
              <a:lnSpc>
                <a:spcPct val="115000"/>
              </a:lnSpc>
              <a:spcBef>
                <a:spcPts val="100"/>
              </a:spcBef>
              <a:spcAft>
                <a:spcPts val="0"/>
              </a:spcAft>
              <a:buNone/>
            </a:pPr>
            <a:r>
              <a:rPr lang="en-US" sz="1400" i="1" u="none" strike="noStrike" cap="none">
                <a:solidFill>
                  <a:srgbClr val="0F3570"/>
                </a:solidFill>
                <a:latin typeface="Lato"/>
                <a:ea typeface="Lato"/>
                <a:cs typeface="Lato"/>
                <a:sym typeface="Lato"/>
              </a:rPr>
              <a:t>Google ML Test Score menguji sistem berbasis ML melalui 28 kriteria yang secara umum dikelompokkan menjadi 4 :</a:t>
            </a:r>
            <a:endParaRPr sz="1400" i="1" u="none" strike="noStrike" cap="none">
              <a:solidFill>
                <a:srgbClr val="0F3570"/>
              </a:solidFill>
              <a:latin typeface="Lato"/>
              <a:ea typeface="Lato"/>
              <a:cs typeface="Lato"/>
              <a:sym typeface="Lato"/>
            </a:endParaRPr>
          </a:p>
          <a:p>
            <a:pPr marL="298450" marR="0" lvl="0" indent="-285750" algn="l" rtl="0">
              <a:lnSpc>
                <a:spcPct val="115000"/>
              </a:lnSpc>
              <a:spcBef>
                <a:spcPts val="100"/>
              </a:spcBef>
              <a:spcAft>
                <a:spcPts val="0"/>
              </a:spcAft>
              <a:buClr>
                <a:srgbClr val="000000"/>
              </a:buClr>
              <a:buSzPts val="1200"/>
              <a:buFont typeface="Lato"/>
              <a:buChar char="•"/>
            </a:pPr>
            <a:r>
              <a:rPr lang="en-US" sz="1400" i="1" u="none" strike="noStrike" cap="none">
                <a:solidFill>
                  <a:srgbClr val="0F3570"/>
                </a:solidFill>
                <a:latin typeface="Lato"/>
                <a:ea typeface="Lato"/>
                <a:cs typeface="Lato"/>
                <a:sym typeface="Lato"/>
              </a:rPr>
              <a:t> Memelihara semua fitur dalam skema, hanya menyimpan fitur yang penting dan  tidak terlalu rumit, dapat digunakan tanpa melanggar privasi atau peraturan yang berlaku. </a:t>
            </a:r>
            <a:endParaRPr>
              <a:latin typeface="Lato"/>
              <a:ea typeface="Lato"/>
              <a:cs typeface="Lato"/>
              <a:sym typeface="Lato"/>
            </a:endParaRPr>
          </a:p>
          <a:p>
            <a:pPr marL="298450" marR="0" lvl="0" indent="-285750" algn="l" rtl="0">
              <a:lnSpc>
                <a:spcPct val="115000"/>
              </a:lnSpc>
              <a:spcBef>
                <a:spcPts val="100"/>
              </a:spcBef>
              <a:spcAft>
                <a:spcPts val="0"/>
              </a:spcAft>
              <a:buClr>
                <a:srgbClr val="000000"/>
              </a:buClr>
              <a:buSzPts val="1200"/>
              <a:buFont typeface="Lato"/>
              <a:buChar char="•"/>
            </a:pPr>
            <a:r>
              <a:rPr lang="en-US" sz="1400" i="1" u="none" strike="noStrike" cap="none">
                <a:solidFill>
                  <a:srgbClr val="0F3570"/>
                </a:solidFill>
                <a:latin typeface="Lato"/>
                <a:ea typeface="Lato"/>
                <a:cs typeface="Lato"/>
                <a:sym typeface="Lato"/>
              </a:rPr>
              <a:t>Membuat model dalam lingkungan yang tercatat perkembangannya, mengoptimalkan parameter model, dan melakukan pemeriksaan rutin terhadap model dasar</a:t>
            </a:r>
            <a:endParaRPr>
              <a:latin typeface="Lato"/>
              <a:ea typeface="Lato"/>
              <a:cs typeface="Lato"/>
              <a:sym typeface="Lato"/>
            </a:endParaRPr>
          </a:p>
          <a:p>
            <a:pPr marL="298450" marR="0" lvl="0" indent="-285750" algn="l" rtl="0">
              <a:lnSpc>
                <a:spcPct val="115000"/>
              </a:lnSpc>
              <a:spcBef>
                <a:spcPts val="100"/>
              </a:spcBef>
              <a:spcAft>
                <a:spcPts val="0"/>
              </a:spcAft>
              <a:buClr>
                <a:srgbClr val="000000"/>
              </a:buClr>
              <a:buSzPts val="1200"/>
              <a:buFont typeface="Lato"/>
              <a:buChar char="•"/>
            </a:pPr>
            <a:r>
              <a:rPr lang="en-US" sz="1400" i="1" u="none" strike="noStrike" cap="none">
                <a:solidFill>
                  <a:srgbClr val="0F3570"/>
                </a:solidFill>
                <a:latin typeface="Lato"/>
                <a:ea typeface="Lato"/>
                <a:cs typeface="Lato"/>
                <a:sym typeface="Lato"/>
              </a:rPr>
              <a:t>Membangun pipeline ML terintegrasi yang dapat didebug dengan mudah dan diuji sebelum diimplementasikan ke sistem produksi (setiap penambahan  disertai alternatif rollback).</a:t>
            </a:r>
            <a:endParaRPr>
              <a:latin typeface="Lato"/>
              <a:ea typeface="Lato"/>
              <a:cs typeface="Lato"/>
              <a:sym typeface="Lato"/>
            </a:endParaRPr>
          </a:p>
          <a:p>
            <a:pPr marL="298450" marR="0" lvl="0" indent="-285750" algn="l" rtl="0">
              <a:lnSpc>
                <a:spcPct val="115000"/>
              </a:lnSpc>
              <a:spcBef>
                <a:spcPts val="100"/>
              </a:spcBef>
              <a:spcAft>
                <a:spcPts val="0"/>
              </a:spcAft>
              <a:buClr>
                <a:srgbClr val="000000"/>
              </a:buClr>
              <a:buSzPts val="1200"/>
              <a:buFont typeface="Lato"/>
              <a:buChar char="•"/>
            </a:pPr>
            <a:r>
              <a:rPr lang="en-US" sz="1400" i="1" u="none" strike="noStrike" cap="none">
                <a:solidFill>
                  <a:srgbClr val="0F3570"/>
                </a:solidFill>
                <a:latin typeface="Lato"/>
                <a:ea typeface="Lato"/>
                <a:cs typeface="Lato"/>
                <a:sym typeface="Lato"/>
              </a:rPr>
              <a:t>Memantau ketidaktersediaan atau perubahan data input, inkonsistensi antara sub-bagian training dan scoring, penurunan kualitas statistik model, atau kecepatan keseluruhan sistem.</a:t>
            </a:r>
            <a:endParaRPr>
              <a:latin typeface="Lato"/>
              <a:ea typeface="Lato"/>
              <a:cs typeface="Lato"/>
              <a:sym typeface="Lato"/>
            </a:endParaRPr>
          </a:p>
          <a:p>
            <a:pPr marL="298450" marR="0" lvl="0" indent="-209550" algn="l" rtl="0">
              <a:lnSpc>
                <a:spcPct val="115000"/>
              </a:lnSpc>
              <a:spcBef>
                <a:spcPts val="100"/>
              </a:spcBef>
              <a:spcAft>
                <a:spcPts val="0"/>
              </a:spcAft>
              <a:buClr>
                <a:srgbClr val="000000"/>
              </a:buClr>
              <a:buSzPts val="1200"/>
              <a:buFont typeface="Arial"/>
              <a:buNone/>
            </a:pPr>
            <a:endParaRPr sz="1400" i="1" u="none" strike="noStrike" cap="none">
              <a:solidFill>
                <a:srgbClr val="0F3570"/>
              </a:solidFill>
              <a:latin typeface="Lato"/>
              <a:ea typeface="Lato"/>
              <a:cs typeface="Lato"/>
              <a:sym typeface="Lato"/>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74"/>
          <p:cNvSpPr txBox="1"/>
          <p:nvPr/>
        </p:nvSpPr>
        <p:spPr>
          <a:xfrm>
            <a:off x="127749" y="479025"/>
            <a:ext cx="7043071" cy="61552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800" b="1" i="1" u="none" strike="noStrike" cap="none">
                <a:solidFill>
                  <a:srgbClr val="0F3570"/>
                </a:solidFill>
                <a:latin typeface="Overlock"/>
                <a:ea typeface="Overlock"/>
                <a:cs typeface="Overlock"/>
                <a:sym typeface="Overlock"/>
              </a:rPr>
              <a:t>Data</a:t>
            </a:r>
            <a:endParaRPr sz="2500" b="1" i="0" u="none" strike="noStrike" cap="none">
              <a:solidFill>
                <a:srgbClr val="0F3570"/>
              </a:solidFill>
              <a:latin typeface="Overlock"/>
              <a:ea typeface="Overlock"/>
              <a:cs typeface="Overlock"/>
              <a:sym typeface="Overlock"/>
            </a:endParaRPr>
          </a:p>
        </p:txBody>
      </p:sp>
      <p:sp>
        <p:nvSpPr>
          <p:cNvPr id="762" name="Google Shape;762;p74"/>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763" name="Google Shape;763;p74"/>
          <p:cNvSpPr txBox="1"/>
          <p:nvPr/>
        </p:nvSpPr>
        <p:spPr>
          <a:xfrm>
            <a:off x="106150" y="1195903"/>
            <a:ext cx="8803800" cy="1964100"/>
          </a:xfrm>
          <a:prstGeom prst="rect">
            <a:avLst/>
          </a:prstGeom>
          <a:noFill/>
          <a:ln>
            <a:noFill/>
          </a:ln>
        </p:spPr>
        <p:txBody>
          <a:bodyPr spcFirstLastPara="1" wrap="square" lIns="91425" tIns="91425" rIns="91425" bIns="91425" anchor="t" anchorCtr="0">
            <a:spAutoFit/>
          </a:bodyPr>
          <a:lstStyle/>
          <a:p>
            <a:pPr marL="355600" marR="0" lvl="0" indent="-342900" algn="l" rtl="0">
              <a:lnSpc>
                <a:spcPct val="115000"/>
              </a:lnSpc>
              <a:spcBef>
                <a:spcPts val="100"/>
              </a:spcBef>
              <a:spcAft>
                <a:spcPts val="0"/>
              </a:spcAft>
              <a:buClr>
                <a:srgbClr val="000000"/>
              </a:buClr>
              <a:buSzPts val="1200"/>
              <a:buFont typeface="Corbel"/>
              <a:buAutoNum type="arabicPeriod"/>
            </a:pPr>
            <a:r>
              <a:rPr lang="en-US" sz="1400" b="1" i="1" u="none" strike="noStrike" cap="none">
                <a:solidFill>
                  <a:srgbClr val="0F3570"/>
                </a:solidFill>
                <a:latin typeface="Overlock"/>
                <a:ea typeface="Overlock"/>
                <a:cs typeface="Overlock"/>
                <a:sym typeface="Overlock"/>
              </a:rPr>
              <a:t>Ekspektasi fitur ditangkap dalam skema.</a:t>
            </a:r>
            <a:endParaRPr/>
          </a:p>
          <a:p>
            <a:pPr marL="355600" marR="0" lvl="0" indent="-342900" algn="l" rtl="0">
              <a:lnSpc>
                <a:spcPct val="115000"/>
              </a:lnSpc>
              <a:spcBef>
                <a:spcPts val="100"/>
              </a:spcBef>
              <a:spcAft>
                <a:spcPts val="0"/>
              </a:spcAft>
              <a:buClr>
                <a:srgbClr val="000000"/>
              </a:buClr>
              <a:buSzPts val="1200"/>
              <a:buFont typeface="Corbel"/>
              <a:buAutoNum type="arabicPeriod"/>
            </a:pPr>
            <a:r>
              <a:rPr lang="en-US" sz="1400" b="1" i="1" u="none" strike="noStrike" cap="none">
                <a:solidFill>
                  <a:srgbClr val="0F3570"/>
                </a:solidFill>
                <a:latin typeface="Overlock"/>
                <a:ea typeface="Overlock"/>
                <a:cs typeface="Overlock"/>
                <a:sym typeface="Overlock"/>
              </a:rPr>
              <a:t>Semua fitur bermanfaat.</a:t>
            </a:r>
            <a:endParaRPr/>
          </a:p>
          <a:p>
            <a:pPr marL="355600" marR="0" lvl="0" indent="-342900" algn="l" rtl="0">
              <a:lnSpc>
                <a:spcPct val="115000"/>
              </a:lnSpc>
              <a:spcBef>
                <a:spcPts val="100"/>
              </a:spcBef>
              <a:spcAft>
                <a:spcPts val="0"/>
              </a:spcAft>
              <a:buClr>
                <a:srgbClr val="000000"/>
              </a:buClr>
              <a:buSzPts val="1200"/>
              <a:buFont typeface="Corbel"/>
              <a:buAutoNum type="arabicPeriod"/>
            </a:pPr>
            <a:r>
              <a:rPr lang="en-US" sz="1400" b="1" i="1" u="none" strike="noStrike" cap="none">
                <a:solidFill>
                  <a:srgbClr val="0F3570"/>
                </a:solidFill>
                <a:latin typeface="Overlock"/>
                <a:ea typeface="Overlock"/>
                <a:cs typeface="Overlock"/>
                <a:sym typeface="Overlock"/>
              </a:rPr>
              <a:t>Tidak ada biaya fitur yang terlalu banyak.</a:t>
            </a:r>
            <a:endParaRPr/>
          </a:p>
          <a:p>
            <a:pPr marL="355600" marR="0" lvl="0" indent="-342900" algn="l" rtl="0">
              <a:lnSpc>
                <a:spcPct val="115000"/>
              </a:lnSpc>
              <a:spcBef>
                <a:spcPts val="100"/>
              </a:spcBef>
              <a:spcAft>
                <a:spcPts val="0"/>
              </a:spcAft>
              <a:buClr>
                <a:srgbClr val="000000"/>
              </a:buClr>
              <a:buSzPts val="1200"/>
              <a:buFont typeface="Corbel"/>
              <a:buAutoNum type="arabicPeriod"/>
            </a:pPr>
            <a:r>
              <a:rPr lang="en-US" sz="1400" b="1" i="1" u="none" strike="noStrike" cap="none">
                <a:solidFill>
                  <a:srgbClr val="0F3570"/>
                </a:solidFill>
                <a:latin typeface="Overlock"/>
                <a:ea typeface="Overlock"/>
                <a:cs typeface="Overlock"/>
                <a:sym typeface="Overlock"/>
              </a:rPr>
              <a:t>Fitur mematuhi persyaratan tingkat meta.</a:t>
            </a:r>
            <a:endParaRPr/>
          </a:p>
          <a:p>
            <a:pPr marL="355600" marR="0" lvl="0" indent="-342900" algn="l" rtl="0">
              <a:lnSpc>
                <a:spcPct val="115000"/>
              </a:lnSpc>
              <a:spcBef>
                <a:spcPts val="100"/>
              </a:spcBef>
              <a:spcAft>
                <a:spcPts val="0"/>
              </a:spcAft>
              <a:buClr>
                <a:srgbClr val="000000"/>
              </a:buClr>
              <a:buSzPts val="1200"/>
              <a:buFont typeface="Corbel"/>
              <a:buAutoNum type="arabicPeriod"/>
            </a:pPr>
            <a:r>
              <a:rPr lang="en-US" sz="1400" b="1" i="1" u="none" strike="noStrike" cap="none">
                <a:solidFill>
                  <a:srgbClr val="0F3570"/>
                </a:solidFill>
                <a:latin typeface="Overlock"/>
                <a:ea typeface="Overlock"/>
                <a:cs typeface="Overlock"/>
                <a:sym typeface="Overlock"/>
              </a:rPr>
              <a:t>Pipa data memiliki kontrol privasi yang sesuai.</a:t>
            </a:r>
            <a:endParaRPr/>
          </a:p>
          <a:p>
            <a:pPr marL="355600" marR="0" lvl="0" indent="-342900" algn="l" rtl="0">
              <a:lnSpc>
                <a:spcPct val="115000"/>
              </a:lnSpc>
              <a:spcBef>
                <a:spcPts val="100"/>
              </a:spcBef>
              <a:spcAft>
                <a:spcPts val="0"/>
              </a:spcAft>
              <a:buClr>
                <a:srgbClr val="000000"/>
              </a:buClr>
              <a:buSzPts val="1200"/>
              <a:buFont typeface="Corbel"/>
              <a:buAutoNum type="arabicPeriod"/>
            </a:pPr>
            <a:r>
              <a:rPr lang="en-US" sz="1400" b="1" i="1" u="none" strike="noStrike" cap="none">
                <a:solidFill>
                  <a:srgbClr val="0F3570"/>
                </a:solidFill>
                <a:latin typeface="Overlock"/>
                <a:ea typeface="Overlock"/>
                <a:cs typeface="Overlock"/>
                <a:sym typeface="Overlock"/>
              </a:rPr>
              <a:t>Fitur baru dapat ditambahkan dengan cepat.</a:t>
            </a:r>
            <a:endParaRPr/>
          </a:p>
          <a:p>
            <a:pPr marL="355600" marR="0" lvl="0" indent="-342900" algn="l" rtl="0">
              <a:lnSpc>
                <a:spcPct val="115000"/>
              </a:lnSpc>
              <a:spcBef>
                <a:spcPts val="100"/>
              </a:spcBef>
              <a:spcAft>
                <a:spcPts val="0"/>
              </a:spcAft>
              <a:buClr>
                <a:srgbClr val="000000"/>
              </a:buClr>
              <a:buSzPts val="1200"/>
              <a:buFont typeface="Corbel"/>
              <a:buAutoNum type="arabicPeriod"/>
            </a:pPr>
            <a:r>
              <a:rPr lang="en-US" sz="1400" b="1" i="1" u="none" strike="noStrike" cap="none">
                <a:solidFill>
                  <a:srgbClr val="0F3570"/>
                </a:solidFill>
                <a:latin typeface="Overlock"/>
                <a:ea typeface="Overlock"/>
                <a:cs typeface="Overlock"/>
                <a:sym typeface="Overlock"/>
              </a:rPr>
              <a:t>Semua kode fitur input diuji.</a:t>
            </a:r>
            <a:endParaRPr sz="1400" b="1" i="1" u="none" strike="noStrike" cap="none">
              <a:solidFill>
                <a:srgbClr val="0F3570"/>
              </a:solidFill>
              <a:latin typeface="Overlock"/>
              <a:ea typeface="Overlock"/>
              <a:cs typeface="Overlock"/>
              <a:sym typeface="Overlock"/>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75"/>
          <p:cNvSpPr txBox="1"/>
          <p:nvPr/>
        </p:nvSpPr>
        <p:spPr>
          <a:xfrm>
            <a:off x="127749" y="479025"/>
            <a:ext cx="7043071" cy="61552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800" b="1" i="1" u="none" strike="noStrike" cap="none">
                <a:solidFill>
                  <a:srgbClr val="0F3570"/>
                </a:solidFill>
                <a:latin typeface="Overlock"/>
                <a:ea typeface="Overlock"/>
                <a:cs typeface="Overlock"/>
                <a:sym typeface="Overlock"/>
              </a:rPr>
              <a:t>Model</a:t>
            </a:r>
            <a:endParaRPr sz="2500" b="1" i="0" u="none" strike="noStrike" cap="none">
              <a:solidFill>
                <a:srgbClr val="0F3570"/>
              </a:solidFill>
              <a:latin typeface="Overlock"/>
              <a:ea typeface="Overlock"/>
              <a:cs typeface="Overlock"/>
              <a:sym typeface="Overlock"/>
            </a:endParaRPr>
          </a:p>
        </p:txBody>
      </p:sp>
      <p:sp>
        <p:nvSpPr>
          <p:cNvPr id="769" name="Google Shape;769;p75"/>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770" name="Google Shape;770;p75"/>
          <p:cNvSpPr txBox="1"/>
          <p:nvPr/>
        </p:nvSpPr>
        <p:spPr>
          <a:xfrm>
            <a:off x="106150" y="1119703"/>
            <a:ext cx="8803800" cy="1964100"/>
          </a:xfrm>
          <a:prstGeom prst="rect">
            <a:avLst/>
          </a:prstGeom>
          <a:noFill/>
          <a:ln>
            <a:noFill/>
          </a:ln>
        </p:spPr>
        <p:txBody>
          <a:bodyPr spcFirstLastPara="1" wrap="square" lIns="91425" tIns="91425" rIns="91425" bIns="91425" anchor="t" anchorCtr="0">
            <a:spAutoFit/>
          </a:bodyPr>
          <a:lstStyle/>
          <a:p>
            <a:pPr marL="355600" marR="0" lvl="0" indent="-342900" algn="l" rtl="0">
              <a:lnSpc>
                <a:spcPct val="115000"/>
              </a:lnSpc>
              <a:spcBef>
                <a:spcPts val="100"/>
              </a:spcBef>
              <a:spcAft>
                <a:spcPts val="0"/>
              </a:spcAft>
              <a:buClr>
                <a:srgbClr val="000000"/>
              </a:buClr>
              <a:buSzPts val="1200"/>
              <a:buFont typeface="Corbel"/>
              <a:buAutoNum type="arabicPeriod"/>
            </a:pPr>
            <a:r>
              <a:rPr lang="en-US" sz="1400" b="1" i="1" u="none" strike="noStrike" cap="none">
                <a:solidFill>
                  <a:srgbClr val="0F3570"/>
                </a:solidFill>
                <a:latin typeface="Overlock"/>
                <a:ea typeface="Overlock"/>
                <a:cs typeface="Overlock"/>
                <a:sym typeface="Overlock"/>
              </a:rPr>
              <a:t>Setiap spesifikasi model menjalani tinjauan kode dan diperiksa ke repositori.</a:t>
            </a:r>
            <a:endParaRPr/>
          </a:p>
          <a:p>
            <a:pPr marL="355600" marR="0" lvl="0" indent="-342900" algn="l" rtl="0">
              <a:lnSpc>
                <a:spcPct val="115000"/>
              </a:lnSpc>
              <a:spcBef>
                <a:spcPts val="100"/>
              </a:spcBef>
              <a:spcAft>
                <a:spcPts val="0"/>
              </a:spcAft>
              <a:buClr>
                <a:srgbClr val="000000"/>
              </a:buClr>
              <a:buSzPts val="1200"/>
              <a:buFont typeface="Corbel"/>
              <a:buAutoNum type="arabicPeriod"/>
            </a:pPr>
            <a:r>
              <a:rPr lang="en-US" sz="1400" b="1" i="1" u="none" strike="noStrike" cap="none">
                <a:solidFill>
                  <a:srgbClr val="0F3570"/>
                </a:solidFill>
                <a:latin typeface="Overlock"/>
                <a:ea typeface="Overlock"/>
                <a:cs typeface="Overlock"/>
                <a:sym typeface="Overlock"/>
              </a:rPr>
              <a:t>Metrik proxy offline berkorelasi dengan metrik dampak online yang sebenarnya.</a:t>
            </a:r>
            <a:endParaRPr/>
          </a:p>
          <a:p>
            <a:pPr marL="355600" marR="0" lvl="0" indent="-342900" algn="l" rtl="0">
              <a:lnSpc>
                <a:spcPct val="115000"/>
              </a:lnSpc>
              <a:spcBef>
                <a:spcPts val="100"/>
              </a:spcBef>
              <a:spcAft>
                <a:spcPts val="0"/>
              </a:spcAft>
              <a:buClr>
                <a:srgbClr val="000000"/>
              </a:buClr>
              <a:buSzPts val="1200"/>
              <a:buFont typeface="Corbel"/>
              <a:buAutoNum type="arabicPeriod"/>
            </a:pPr>
            <a:r>
              <a:rPr lang="en-US" sz="1400" b="1" i="1" u="none" strike="noStrike" cap="none">
                <a:solidFill>
                  <a:srgbClr val="0F3570"/>
                </a:solidFill>
                <a:latin typeface="Overlock"/>
                <a:ea typeface="Overlock"/>
                <a:cs typeface="Overlock"/>
                <a:sym typeface="Overlock"/>
              </a:rPr>
              <a:t>Semua hyperparameter telah disetel.</a:t>
            </a:r>
            <a:endParaRPr/>
          </a:p>
          <a:p>
            <a:pPr marL="355600" marR="0" lvl="0" indent="-342900" algn="l" rtl="0">
              <a:lnSpc>
                <a:spcPct val="115000"/>
              </a:lnSpc>
              <a:spcBef>
                <a:spcPts val="100"/>
              </a:spcBef>
              <a:spcAft>
                <a:spcPts val="0"/>
              </a:spcAft>
              <a:buClr>
                <a:srgbClr val="000000"/>
              </a:buClr>
              <a:buSzPts val="1200"/>
              <a:buFont typeface="Corbel"/>
              <a:buAutoNum type="arabicPeriod"/>
            </a:pPr>
            <a:r>
              <a:rPr lang="en-US" sz="1400" b="1" i="1" u="none" strike="noStrike" cap="none">
                <a:solidFill>
                  <a:srgbClr val="0F3570"/>
                </a:solidFill>
                <a:latin typeface="Overlock"/>
                <a:ea typeface="Overlock"/>
                <a:cs typeface="Overlock"/>
                <a:sym typeface="Overlock"/>
              </a:rPr>
              <a:t>Dampak dari model staleness diketahui.</a:t>
            </a:r>
            <a:endParaRPr/>
          </a:p>
          <a:p>
            <a:pPr marL="355600" marR="0" lvl="0" indent="-342900" algn="l" rtl="0">
              <a:lnSpc>
                <a:spcPct val="115000"/>
              </a:lnSpc>
              <a:spcBef>
                <a:spcPts val="100"/>
              </a:spcBef>
              <a:spcAft>
                <a:spcPts val="0"/>
              </a:spcAft>
              <a:buClr>
                <a:srgbClr val="000000"/>
              </a:buClr>
              <a:buSzPts val="1200"/>
              <a:buFont typeface="Corbel"/>
              <a:buAutoNum type="arabicPeriod"/>
            </a:pPr>
            <a:r>
              <a:rPr lang="en-US" sz="1400" b="1" i="1" u="none" strike="noStrike" cap="none">
                <a:solidFill>
                  <a:srgbClr val="0F3570"/>
                </a:solidFill>
                <a:latin typeface="Overlock"/>
                <a:ea typeface="Overlock"/>
                <a:cs typeface="Overlock"/>
                <a:sym typeface="Overlock"/>
              </a:rPr>
              <a:t>Model yang lebih sederhana tidak lebih baik.</a:t>
            </a:r>
            <a:endParaRPr/>
          </a:p>
          <a:p>
            <a:pPr marL="355600" marR="0" lvl="0" indent="-342900" algn="l" rtl="0">
              <a:lnSpc>
                <a:spcPct val="115000"/>
              </a:lnSpc>
              <a:spcBef>
                <a:spcPts val="100"/>
              </a:spcBef>
              <a:spcAft>
                <a:spcPts val="0"/>
              </a:spcAft>
              <a:buClr>
                <a:srgbClr val="000000"/>
              </a:buClr>
              <a:buSzPts val="1200"/>
              <a:buFont typeface="Corbel"/>
              <a:buAutoNum type="arabicPeriod"/>
            </a:pPr>
            <a:r>
              <a:rPr lang="en-US" sz="1400" b="1" i="1" u="none" strike="noStrike" cap="none">
                <a:solidFill>
                  <a:srgbClr val="0F3570"/>
                </a:solidFill>
                <a:latin typeface="Overlock"/>
                <a:ea typeface="Overlock"/>
                <a:cs typeface="Overlock"/>
                <a:sym typeface="Overlock"/>
              </a:rPr>
              <a:t>Kualitas model cukup pada semua irisan data penting.</a:t>
            </a:r>
            <a:endParaRPr/>
          </a:p>
          <a:p>
            <a:pPr marL="355600" marR="0" lvl="0" indent="-342900" algn="l" rtl="0">
              <a:lnSpc>
                <a:spcPct val="115000"/>
              </a:lnSpc>
              <a:spcBef>
                <a:spcPts val="100"/>
              </a:spcBef>
              <a:spcAft>
                <a:spcPts val="0"/>
              </a:spcAft>
              <a:buClr>
                <a:srgbClr val="000000"/>
              </a:buClr>
              <a:buSzPts val="1200"/>
              <a:buFont typeface="Corbel"/>
              <a:buAutoNum type="arabicPeriod"/>
            </a:pPr>
            <a:r>
              <a:rPr lang="en-US" sz="1400" b="1" i="1" u="none" strike="noStrike" cap="none">
                <a:solidFill>
                  <a:srgbClr val="0F3570"/>
                </a:solidFill>
                <a:latin typeface="Overlock"/>
                <a:ea typeface="Overlock"/>
                <a:cs typeface="Overlock"/>
                <a:sym typeface="Overlock"/>
              </a:rPr>
              <a:t>Model telah diuji untuk pertimbangan inklusi.</a:t>
            </a:r>
            <a:endParaRPr sz="1400" b="1" i="1" u="none" strike="noStrike" cap="none">
              <a:solidFill>
                <a:srgbClr val="0F3570"/>
              </a:solidFill>
              <a:latin typeface="Overlock"/>
              <a:ea typeface="Overlock"/>
              <a:cs typeface="Overlock"/>
              <a:sym typeface="Overlock"/>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76"/>
          <p:cNvSpPr txBox="1"/>
          <p:nvPr/>
        </p:nvSpPr>
        <p:spPr>
          <a:xfrm>
            <a:off x="106150" y="492363"/>
            <a:ext cx="7043071" cy="61552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800" b="1" i="1" u="none" strike="noStrike" cap="none">
                <a:solidFill>
                  <a:srgbClr val="0F3570"/>
                </a:solidFill>
                <a:latin typeface="Overlock"/>
                <a:ea typeface="Overlock"/>
                <a:cs typeface="Overlock"/>
                <a:sym typeface="Overlock"/>
              </a:rPr>
              <a:t>Infra</a:t>
            </a:r>
            <a:endParaRPr sz="2500" b="1" i="0" u="none" strike="noStrike" cap="none">
              <a:solidFill>
                <a:srgbClr val="0F3570"/>
              </a:solidFill>
              <a:latin typeface="Overlock"/>
              <a:ea typeface="Overlock"/>
              <a:cs typeface="Overlock"/>
              <a:sym typeface="Overlock"/>
            </a:endParaRPr>
          </a:p>
        </p:txBody>
      </p:sp>
      <p:sp>
        <p:nvSpPr>
          <p:cNvPr id="776" name="Google Shape;776;p76"/>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777" name="Google Shape;777;p76"/>
          <p:cNvSpPr txBox="1"/>
          <p:nvPr/>
        </p:nvSpPr>
        <p:spPr>
          <a:xfrm>
            <a:off x="106150" y="1195903"/>
            <a:ext cx="8803800" cy="2211900"/>
          </a:xfrm>
          <a:prstGeom prst="rect">
            <a:avLst/>
          </a:prstGeom>
          <a:noFill/>
          <a:ln>
            <a:noFill/>
          </a:ln>
        </p:spPr>
        <p:txBody>
          <a:bodyPr spcFirstLastPara="1" wrap="square" lIns="91425" tIns="91425" rIns="91425" bIns="91425" anchor="t" anchorCtr="0">
            <a:spAutoFit/>
          </a:bodyPr>
          <a:lstStyle/>
          <a:p>
            <a:pPr marL="355600" marR="0" lvl="0" indent="-342900" algn="l" rtl="0">
              <a:lnSpc>
                <a:spcPct val="115000"/>
              </a:lnSpc>
              <a:spcBef>
                <a:spcPts val="100"/>
              </a:spcBef>
              <a:spcAft>
                <a:spcPts val="0"/>
              </a:spcAft>
              <a:buClr>
                <a:srgbClr val="000000"/>
              </a:buClr>
              <a:buSzPts val="1200"/>
              <a:buFont typeface="Corbel"/>
              <a:buAutoNum type="arabicPeriod"/>
            </a:pPr>
            <a:r>
              <a:rPr lang="en-US" sz="1400" b="1" i="1" u="none" strike="noStrike" cap="none">
                <a:solidFill>
                  <a:srgbClr val="0F3570"/>
                </a:solidFill>
                <a:latin typeface="Overlock"/>
                <a:ea typeface="Overlock"/>
                <a:cs typeface="Overlock"/>
                <a:sym typeface="Overlock"/>
              </a:rPr>
              <a:t>Pelatihan dapat direproduksi.</a:t>
            </a:r>
            <a:endParaRPr/>
          </a:p>
          <a:p>
            <a:pPr marL="355600" marR="0" lvl="0" indent="-342900" algn="l" rtl="0">
              <a:lnSpc>
                <a:spcPct val="115000"/>
              </a:lnSpc>
              <a:spcBef>
                <a:spcPts val="100"/>
              </a:spcBef>
              <a:spcAft>
                <a:spcPts val="0"/>
              </a:spcAft>
              <a:buClr>
                <a:srgbClr val="000000"/>
              </a:buClr>
              <a:buSzPts val="1200"/>
              <a:buFont typeface="Corbel"/>
              <a:buAutoNum type="arabicPeriod"/>
            </a:pPr>
            <a:r>
              <a:rPr lang="en-US" sz="1400" b="1" i="1" u="none" strike="noStrike" cap="none">
                <a:solidFill>
                  <a:srgbClr val="0F3570"/>
                </a:solidFill>
                <a:latin typeface="Overlock"/>
                <a:ea typeface="Overlock"/>
                <a:cs typeface="Overlock"/>
                <a:sym typeface="Overlock"/>
              </a:rPr>
              <a:t>Kode spesifikasi model diuji unit.</a:t>
            </a:r>
            <a:endParaRPr/>
          </a:p>
          <a:p>
            <a:pPr marL="355600" marR="0" lvl="0" indent="-342900" algn="l" rtl="0">
              <a:lnSpc>
                <a:spcPct val="115000"/>
              </a:lnSpc>
              <a:spcBef>
                <a:spcPts val="100"/>
              </a:spcBef>
              <a:spcAft>
                <a:spcPts val="0"/>
              </a:spcAft>
              <a:buClr>
                <a:srgbClr val="000000"/>
              </a:buClr>
              <a:buSzPts val="1200"/>
              <a:buFont typeface="Corbel"/>
              <a:buAutoNum type="arabicPeriod"/>
            </a:pPr>
            <a:r>
              <a:rPr lang="en-US" sz="1400" b="1" i="1" u="none" strike="noStrike" cap="none">
                <a:solidFill>
                  <a:srgbClr val="0F3570"/>
                </a:solidFill>
                <a:latin typeface="Overlock"/>
                <a:ea typeface="Overlock"/>
                <a:cs typeface="Overlock"/>
                <a:sym typeface="Overlock"/>
              </a:rPr>
              <a:t>Pipeline ML lengkap diuji integrasinya.</a:t>
            </a:r>
            <a:endParaRPr/>
          </a:p>
          <a:p>
            <a:pPr marL="355600" marR="0" lvl="0" indent="-342900" algn="l" rtl="0">
              <a:lnSpc>
                <a:spcPct val="115000"/>
              </a:lnSpc>
              <a:spcBef>
                <a:spcPts val="100"/>
              </a:spcBef>
              <a:spcAft>
                <a:spcPts val="0"/>
              </a:spcAft>
              <a:buClr>
                <a:srgbClr val="000000"/>
              </a:buClr>
              <a:buSzPts val="1200"/>
              <a:buFont typeface="Corbel"/>
              <a:buAutoNum type="arabicPeriod"/>
            </a:pPr>
            <a:r>
              <a:rPr lang="en-US" sz="1400" b="1" i="1" u="none" strike="noStrike" cap="none">
                <a:solidFill>
                  <a:srgbClr val="0F3570"/>
                </a:solidFill>
                <a:latin typeface="Overlock"/>
                <a:ea typeface="Overlock"/>
                <a:cs typeface="Overlock"/>
                <a:sym typeface="Overlock"/>
              </a:rPr>
              <a:t>Kualitas model divalidasi sebelum mencoba menyajikannya.</a:t>
            </a:r>
            <a:endParaRPr/>
          </a:p>
          <a:p>
            <a:pPr marL="355600" marR="0" lvl="0" indent="-342900" algn="l" rtl="0">
              <a:lnSpc>
                <a:spcPct val="115000"/>
              </a:lnSpc>
              <a:spcBef>
                <a:spcPts val="100"/>
              </a:spcBef>
              <a:spcAft>
                <a:spcPts val="0"/>
              </a:spcAft>
              <a:buClr>
                <a:srgbClr val="000000"/>
              </a:buClr>
              <a:buSzPts val="1200"/>
              <a:buFont typeface="Corbel"/>
              <a:buAutoNum type="arabicPeriod"/>
            </a:pPr>
            <a:r>
              <a:rPr lang="en-US" sz="1400" b="1" i="1" u="none" strike="noStrike" cap="none">
                <a:solidFill>
                  <a:srgbClr val="0F3570"/>
                </a:solidFill>
                <a:latin typeface="Overlock"/>
                <a:ea typeface="Overlock"/>
                <a:cs typeface="Overlock"/>
                <a:sym typeface="Overlock"/>
              </a:rPr>
              <a:t>Model memungkinkan debugging dengan mengamati perhitungan langkah-demi-langkah pelatihan atau inferensi pada satu contoh.</a:t>
            </a:r>
            <a:endParaRPr/>
          </a:p>
          <a:p>
            <a:pPr marL="355600" marR="0" lvl="0" indent="-342900" algn="l" rtl="0">
              <a:lnSpc>
                <a:spcPct val="115000"/>
              </a:lnSpc>
              <a:spcBef>
                <a:spcPts val="100"/>
              </a:spcBef>
              <a:spcAft>
                <a:spcPts val="0"/>
              </a:spcAft>
              <a:buClr>
                <a:srgbClr val="000000"/>
              </a:buClr>
              <a:buSzPts val="1200"/>
              <a:buFont typeface="Corbel"/>
              <a:buAutoNum type="arabicPeriod"/>
            </a:pPr>
            <a:r>
              <a:rPr lang="en-US" sz="1400" b="1" i="1" u="none" strike="noStrike" cap="none">
                <a:solidFill>
                  <a:srgbClr val="0F3570"/>
                </a:solidFill>
                <a:latin typeface="Overlock"/>
                <a:ea typeface="Overlock"/>
                <a:cs typeface="Overlock"/>
                <a:sym typeface="Overlock"/>
              </a:rPr>
              <a:t>Model diuji melalui proses kenari sebelum memasuki lingkungan penyajian produksi.</a:t>
            </a:r>
            <a:endParaRPr/>
          </a:p>
          <a:p>
            <a:pPr marL="355600" marR="0" lvl="0" indent="-342900" algn="l" rtl="0">
              <a:lnSpc>
                <a:spcPct val="115000"/>
              </a:lnSpc>
              <a:spcBef>
                <a:spcPts val="100"/>
              </a:spcBef>
              <a:spcAft>
                <a:spcPts val="0"/>
              </a:spcAft>
              <a:buClr>
                <a:srgbClr val="000000"/>
              </a:buClr>
              <a:buSzPts val="1200"/>
              <a:buFont typeface="Corbel"/>
              <a:buAutoNum type="arabicPeriod"/>
            </a:pPr>
            <a:r>
              <a:rPr lang="en-US" sz="1400" b="1" i="1" u="none" strike="noStrike" cap="none">
                <a:solidFill>
                  <a:srgbClr val="0F3570"/>
                </a:solidFill>
                <a:latin typeface="Overlock"/>
                <a:ea typeface="Overlock"/>
                <a:cs typeface="Overlock"/>
                <a:sym typeface="Overlock"/>
              </a:rPr>
              <a:t>Model dapat dengan cepat dan aman dikembalikan ke versi penyajian sebelumnya.</a:t>
            </a:r>
            <a:endParaRPr sz="1400" b="1" i="1" u="none" strike="noStrike" cap="none">
              <a:solidFill>
                <a:srgbClr val="0F3570"/>
              </a:solidFill>
              <a:latin typeface="Overlock"/>
              <a:ea typeface="Overlock"/>
              <a:cs typeface="Overlock"/>
              <a:sym typeface="Overlock"/>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77"/>
          <p:cNvSpPr txBox="1"/>
          <p:nvPr/>
        </p:nvSpPr>
        <p:spPr>
          <a:xfrm>
            <a:off x="106150" y="492363"/>
            <a:ext cx="7043071" cy="61552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800" b="1" i="1" u="none" strike="noStrike" cap="none">
                <a:solidFill>
                  <a:srgbClr val="0F3570"/>
                </a:solidFill>
                <a:latin typeface="Overlock"/>
                <a:ea typeface="Overlock"/>
                <a:cs typeface="Overlock"/>
                <a:sym typeface="Overlock"/>
              </a:rPr>
              <a:t>Monitor</a:t>
            </a:r>
            <a:endParaRPr sz="2500" b="1" i="0" u="none" strike="noStrike" cap="none">
              <a:solidFill>
                <a:srgbClr val="0F3570"/>
              </a:solidFill>
              <a:latin typeface="Overlock"/>
              <a:ea typeface="Overlock"/>
              <a:cs typeface="Overlock"/>
              <a:sym typeface="Overlock"/>
            </a:endParaRPr>
          </a:p>
        </p:txBody>
      </p:sp>
      <p:sp>
        <p:nvSpPr>
          <p:cNvPr id="783" name="Google Shape;783;p77"/>
          <p:cNvSpPr txBox="1"/>
          <p:nvPr/>
        </p:nvSpPr>
        <p:spPr>
          <a:xfrm>
            <a:off x="234050" y="849980"/>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784" name="Google Shape;784;p77"/>
          <p:cNvSpPr txBox="1"/>
          <p:nvPr/>
        </p:nvSpPr>
        <p:spPr>
          <a:xfrm>
            <a:off x="106150" y="1195903"/>
            <a:ext cx="8803800" cy="2211900"/>
          </a:xfrm>
          <a:prstGeom prst="rect">
            <a:avLst/>
          </a:prstGeom>
          <a:noFill/>
          <a:ln>
            <a:noFill/>
          </a:ln>
        </p:spPr>
        <p:txBody>
          <a:bodyPr spcFirstLastPara="1" wrap="square" lIns="91425" tIns="91425" rIns="91425" bIns="91425" anchor="t" anchorCtr="0">
            <a:spAutoFit/>
          </a:bodyPr>
          <a:lstStyle/>
          <a:p>
            <a:pPr marL="355600" marR="0" lvl="0" indent="-342900" algn="l" rtl="0">
              <a:lnSpc>
                <a:spcPct val="115000"/>
              </a:lnSpc>
              <a:spcBef>
                <a:spcPts val="100"/>
              </a:spcBef>
              <a:spcAft>
                <a:spcPts val="0"/>
              </a:spcAft>
              <a:buClr>
                <a:srgbClr val="000000"/>
              </a:buClr>
              <a:buSzPts val="1200"/>
              <a:buFont typeface="Corbel"/>
              <a:buAutoNum type="arabicPeriod"/>
            </a:pPr>
            <a:r>
              <a:rPr lang="en-US" sz="1400" b="1" i="1" u="none" strike="noStrike" cap="none">
                <a:solidFill>
                  <a:srgbClr val="0F3570"/>
                </a:solidFill>
                <a:latin typeface="Overlock"/>
                <a:ea typeface="Overlock"/>
                <a:cs typeface="Overlock"/>
                <a:sym typeface="Overlock"/>
              </a:rPr>
              <a:t>Perubahan ketergantungan menghasilkan pemberitahuan.</a:t>
            </a:r>
            <a:endParaRPr/>
          </a:p>
          <a:p>
            <a:pPr marL="355600" marR="0" lvl="0" indent="-342900" algn="l" rtl="0">
              <a:lnSpc>
                <a:spcPct val="115000"/>
              </a:lnSpc>
              <a:spcBef>
                <a:spcPts val="100"/>
              </a:spcBef>
              <a:spcAft>
                <a:spcPts val="0"/>
              </a:spcAft>
              <a:buClr>
                <a:srgbClr val="000000"/>
              </a:buClr>
              <a:buSzPts val="1200"/>
              <a:buFont typeface="Corbel"/>
              <a:buAutoNum type="arabicPeriod"/>
            </a:pPr>
            <a:r>
              <a:rPr lang="en-US" sz="1400" b="1" i="1" u="none" strike="noStrike" cap="none">
                <a:solidFill>
                  <a:srgbClr val="0F3570"/>
                </a:solidFill>
                <a:latin typeface="Overlock"/>
                <a:ea typeface="Overlock"/>
                <a:cs typeface="Overlock"/>
                <a:sym typeface="Overlock"/>
              </a:rPr>
              <a:t>Data invarian bertahan dalam pelatihan dan penyajian input.</a:t>
            </a:r>
            <a:endParaRPr/>
          </a:p>
          <a:p>
            <a:pPr marL="355600" marR="0" lvl="0" indent="-342900" algn="l" rtl="0">
              <a:lnSpc>
                <a:spcPct val="115000"/>
              </a:lnSpc>
              <a:spcBef>
                <a:spcPts val="100"/>
              </a:spcBef>
              <a:spcAft>
                <a:spcPts val="0"/>
              </a:spcAft>
              <a:buClr>
                <a:srgbClr val="000000"/>
              </a:buClr>
              <a:buSzPts val="1200"/>
              <a:buFont typeface="Corbel"/>
              <a:buAutoNum type="arabicPeriod"/>
            </a:pPr>
            <a:r>
              <a:rPr lang="en-US" sz="1400" b="1" i="1" u="none" strike="noStrike" cap="none">
                <a:solidFill>
                  <a:srgbClr val="0F3570"/>
                </a:solidFill>
                <a:latin typeface="Overlock"/>
                <a:ea typeface="Overlock"/>
                <a:cs typeface="Overlock"/>
                <a:sym typeface="Overlock"/>
              </a:rPr>
              <a:t>Fitur pelatihan dan penayangan menghitung nilai yang sama.</a:t>
            </a:r>
            <a:endParaRPr/>
          </a:p>
          <a:p>
            <a:pPr marL="355600" marR="0" lvl="0" indent="-342900" algn="l" rtl="0">
              <a:lnSpc>
                <a:spcPct val="115000"/>
              </a:lnSpc>
              <a:spcBef>
                <a:spcPts val="100"/>
              </a:spcBef>
              <a:spcAft>
                <a:spcPts val="0"/>
              </a:spcAft>
              <a:buClr>
                <a:srgbClr val="000000"/>
              </a:buClr>
              <a:buSzPts val="1200"/>
              <a:buFont typeface="Corbel"/>
              <a:buAutoNum type="arabicPeriod"/>
            </a:pPr>
            <a:r>
              <a:rPr lang="en-US" sz="1400" b="1" i="1" u="none" strike="noStrike" cap="none">
                <a:solidFill>
                  <a:srgbClr val="0F3570"/>
                </a:solidFill>
                <a:latin typeface="Overlock"/>
                <a:ea typeface="Overlock"/>
                <a:cs typeface="Overlock"/>
                <a:sym typeface="Overlock"/>
              </a:rPr>
              <a:t>Model tidak terlalu basi.</a:t>
            </a:r>
            <a:endParaRPr/>
          </a:p>
          <a:p>
            <a:pPr marL="355600" marR="0" lvl="0" indent="-342900" algn="l" rtl="0">
              <a:lnSpc>
                <a:spcPct val="115000"/>
              </a:lnSpc>
              <a:spcBef>
                <a:spcPts val="100"/>
              </a:spcBef>
              <a:spcAft>
                <a:spcPts val="0"/>
              </a:spcAft>
              <a:buClr>
                <a:srgbClr val="000000"/>
              </a:buClr>
              <a:buSzPts val="1200"/>
              <a:buFont typeface="Corbel"/>
              <a:buAutoNum type="arabicPeriod"/>
            </a:pPr>
            <a:r>
              <a:rPr lang="en-US" sz="1400" b="1" i="1" u="none" strike="noStrike" cap="none">
                <a:solidFill>
                  <a:srgbClr val="0F3570"/>
                </a:solidFill>
                <a:latin typeface="Overlock"/>
                <a:ea typeface="Overlock"/>
                <a:cs typeface="Overlock"/>
                <a:sym typeface="Overlock"/>
              </a:rPr>
              <a:t>Model ini stabil secara numerik.</a:t>
            </a:r>
            <a:endParaRPr/>
          </a:p>
          <a:p>
            <a:pPr marL="355600" marR="0" lvl="0" indent="-342900" algn="l" rtl="0">
              <a:lnSpc>
                <a:spcPct val="115000"/>
              </a:lnSpc>
              <a:spcBef>
                <a:spcPts val="100"/>
              </a:spcBef>
              <a:spcAft>
                <a:spcPts val="0"/>
              </a:spcAft>
              <a:buClr>
                <a:srgbClr val="000000"/>
              </a:buClr>
              <a:buSzPts val="1200"/>
              <a:buFont typeface="Corbel"/>
              <a:buAutoNum type="arabicPeriod"/>
            </a:pPr>
            <a:r>
              <a:rPr lang="en-US" sz="1400" b="1" i="1" u="none" strike="noStrike" cap="none">
                <a:solidFill>
                  <a:srgbClr val="0F3570"/>
                </a:solidFill>
                <a:latin typeface="Overlock"/>
                <a:ea typeface="Overlock"/>
                <a:cs typeface="Overlock"/>
                <a:sym typeface="Overlock"/>
              </a:rPr>
              <a:t>Model tidak mengalami regresi yang dramatis atau kebocoran lambat dalam kecepatan pelatihan, latensi penyajian, throughput, atau penggunaan RAM.</a:t>
            </a:r>
            <a:endParaRPr/>
          </a:p>
          <a:p>
            <a:pPr marL="355600" marR="0" lvl="0" indent="-342900" algn="l" rtl="0">
              <a:lnSpc>
                <a:spcPct val="115000"/>
              </a:lnSpc>
              <a:spcBef>
                <a:spcPts val="100"/>
              </a:spcBef>
              <a:spcAft>
                <a:spcPts val="0"/>
              </a:spcAft>
              <a:buClr>
                <a:srgbClr val="000000"/>
              </a:buClr>
              <a:buSzPts val="1200"/>
              <a:buFont typeface="Corbel"/>
              <a:buAutoNum type="arabicPeriod"/>
            </a:pPr>
            <a:r>
              <a:rPr lang="en-US" sz="1400" b="1" i="1" u="none" strike="noStrike" cap="none">
                <a:solidFill>
                  <a:srgbClr val="0F3570"/>
                </a:solidFill>
                <a:latin typeface="Overlock"/>
                <a:ea typeface="Overlock"/>
                <a:cs typeface="Overlock"/>
                <a:sym typeface="Overlock"/>
              </a:rPr>
              <a:t>Model tersebut belum mengalami regresi kualitas prediksi pada data yang disajikan.</a:t>
            </a:r>
            <a:endParaRPr sz="1400" b="1" i="1" u="none" strike="noStrike" cap="none">
              <a:solidFill>
                <a:srgbClr val="0F3570"/>
              </a:solidFill>
              <a:latin typeface="Overlock"/>
              <a:ea typeface="Overlock"/>
              <a:cs typeface="Overlock"/>
              <a:sym typeface="Overlock"/>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7"/>
          <p:cNvSpPr txBox="1"/>
          <p:nvPr/>
        </p:nvSpPr>
        <p:spPr>
          <a:xfrm>
            <a:off x="127750" y="479025"/>
            <a:ext cx="5479800" cy="56578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Alasan Evaluasi Model </a:t>
            </a:r>
            <a:endParaRPr sz="2500" b="1" i="0" u="none" strike="noStrike" cap="none">
              <a:solidFill>
                <a:srgbClr val="0F3570"/>
              </a:solidFill>
              <a:latin typeface="Overlock"/>
              <a:ea typeface="Overlock"/>
              <a:cs typeface="Overlock"/>
              <a:sym typeface="Overlock"/>
            </a:endParaRPr>
          </a:p>
        </p:txBody>
      </p:sp>
      <p:sp>
        <p:nvSpPr>
          <p:cNvPr id="139" name="Google Shape;139;p7"/>
          <p:cNvSpPr txBox="1"/>
          <p:nvPr/>
        </p:nvSpPr>
        <p:spPr>
          <a:xfrm>
            <a:off x="351155" y="1083945"/>
            <a:ext cx="7167245" cy="2951480"/>
          </a:xfrm>
          <a:prstGeom prst="rect">
            <a:avLst/>
          </a:prstGeom>
          <a:noFill/>
          <a:ln>
            <a:noFill/>
          </a:ln>
        </p:spPr>
        <p:txBody>
          <a:bodyPr spcFirstLastPara="1" wrap="square" lIns="91425" tIns="91425" rIns="91425" bIns="91425" anchor="t" anchorCtr="0">
            <a:spAutoFit/>
          </a:bodyPr>
          <a:lstStyle/>
          <a:p>
            <a:pPr marL="285750" marR="0" lvl="0" indent="-285750" algn="l" rtl="0">
              <a:lnSpc>
                <a:spcPct val="100000"/>
              </a:lnSpc>
              <a:spcBef>
                <a:spcPts val="0"/>
              </a:spcBef>
              <a:spcAft>
                <a:spcPts val="0"/>
              </a:spcAft>
              <a:buClr>
                <a:srgbClr val="000000"/>
              </a:buClr>
              <a:buSzPts val="1200"/>
              <a:buFont typeface="Arial"/>
              <a:buChar char="•"/>
            </a:pPr>
            <a:r>
              <a:rPr lang="en-US" sz="1800" b="0" i="0" u="none" strike="noStrike" cap="none">
                <a:solidFill>
                  <a:srgbClr val="000000"/>
                </a:solidFill>
                <a:latin typeface="Overlock"/>
                <a:ea typeface="Overlock"/>
                <a:cs typeface="Overlock"/>
                <a:sym typeface="Overlock"/>
              </a:rPr>
              <a:t>Terdapat perbedaan antara data historikal vs data </a:t>
            </a:r>
            <a:r>
              <a:rPr lang="en-US" sz="1800" b="0" i="1" u="none" strike="noStrike" cap="none">
                <a:solidFill>
                  <a:srgbClr val="000000"/>
                </a:solidFill>
                <a:latin typeface="Overlock"/>
                <a:ea typeface="Overlock"/>
                <a:cs typeface="Overlock"/>
                <a:sym typeface="Overlock"/>
              </a:rPr>
              <a:t>live</a:t>
            </a:r>
            <a:r>
              <a:rPr lang="en-US" sz="1800" b="0" i="0" u="none" strike="noStrike" cap="none">
                <a:solidFill>
                  <a:srgbClr val="000000"/>
                </a:solidFill>
                <a:latin typeface="Overlock"/>
                <a:ea typeface="Overlock"/>
                <a:cs typeface="Overlock"/>
                <a:sym typeface="Overlock"/>
              </a:rPr>
              <a:t>, disebut: </a:t>
            </a:r>
            <a:r>
              <a:rPr lang="en-US" sz="1800" b="0" i="1" u="none" strike="noStrike" cap="none">
                <a:solidFill>
                  <a:srgbClr val="000000"/>
                </a:solidFill>
                <a:latin typeface="Overlock"/>
                <a:ea typeface="Overlock"/>
                <a:cs typeface="Overlock"/>
                <a:sym typeface="Overlock"/>
              </a:rPr>
              <a:t>distribution drift</a:t>
            </a:r>
            <a:endParaRPr sz="1800" b="0" i="0" u="none" strike="noStrike" cap="none">
              <a:solidFill>
                <a:srgbClr val="000000"/>
              </a:solidFill>
              <a:latin typeface="Overlock"/>
              <a:ea typeface="Overlock"/>
              <a:cs typeface="Overlock"/>
              <a:sym typeface="Overlock"/>
            </a:endParaRPr>
          </a:p>
          <a:p>
            <a:pPr marL="285750" marR="0" lvl="0" indent="-285750" algn="l" rtl="0">
              <a:lnSpc>
                <a:spcPct val="100000"/>
              </a:lnSpc>
              <a:spcBef>
                <a:spcPts val="0"/>
              </a:spcBef>
              <a:spcAft>
                <a:spcPts val="0"/>
              </a:spcAft>
              <a:buClr>
                <a:srgbClr val="000000"/>
              </a:buClr>
              <a:buSzPts val="1200"/>
              <a:buFont typeface="Arial"/>
              <a:buChar char="•"/>
            </a:pPr>
            <a:r>
              <a:rPr lang="en-US" sz="1800" b="0" i="0" u="none" strike="noStrike" cap="none">
                <a:solidFill>
                  <a:srgbClr val="000000"/>
                </a:solidFill>
                <a:latin typeface="Overlock"/>
                <a:ea typeface="Overlock"/>
                <a:cs typeface="Overlock"/>
                <a:sym typeface="Overlock"/>
              </a:rPr>
              <a:t>data historikal, biasa diasumsikan normal</a:t>
            </a:r>
            <a:endParaRPr/>
          </a:p>
          <a:p>
            <a:pPr marL="285750" marR="0" lvl="0" indent="-285750" algn="l" rtl="0">
              <a:lnSpc>
                <a:spcPct val="100000"/>
              </a:lnSpc>
              <a:spcBef>
                <a:spcPts val="0"/>
              </a:spcBef>
              <a:spcAft>
                <a:spcPts val="0"/>
              </a:spcAft>
              <a:buClr>
                <a:srgbClr val="000000"/>
              </a:buClr>
              <a:buSzPts val="1200"/>
              <a:buFont typeface="Arial"/>
              <a:buChar char="•"/>
            </a:pPr>
            <a:r>
              <a:rPr lang="en-US" sz="1800" b="0" i="0" u="none" strike="noStrike" cap="none">
                <a:solidFill>
                  <a:srgbClr val="000000"/>
                </a:solidFill>
                <a:latin typeface="Overlock"/>
                <a:ea typeface="Overlock"/>
                <a:cs typeface="Overlock"/>
                <a:sym typeface="Overlock"/>
              </a:rPr>
              <a:t>data live, cenderung berubah</a:t>
            </a:r>
            <a:endParaRPr/>
          </a:p>
          <a:p>
            <a:pPr marL="285750" marR="0" lvl="0" indent="-285750" algn="l" rtl="0">
              <a:lnSpc>
                <a:spcPct val="100000"/>
              </a:lnSpc>
              <a:spcBef>
                <a:spcPts val="0"/>
              </a:spcBef>
              <a:spcAft>
                <a:spcPts val="0"/>
              </a:spcAft>
              <a:buClr>
                <a:srgbClr val="000000"/>
              </a:buClr>
              <a:buSzPts val="1200"/>
              <a:buFont typeface="Arial"/>
              <a:buChar char="•"/>
            </a:pPr>
            <a:r>
              <a:rPr lang="en-US" sz="1800" b="0" i="0" u="none" strike="noStrike" cap="none">
                <a:solidFill>
                  <a:srgbClr val="000000"/>
                </a:solidFill>
                <a:latin typeface="Overlock"/>
                <a:ea typeface="Overlock"/>
                <a:cs typeface="Overlock"/>
                <a:sym typeface="Overlock"/>
              </a:rPr>
              <a:t>Deteksi </a:t>
            </a:r>
            <a:r>
              <a:rPr lang="en-US" sz="1800" b="0" i="1" u="none" strike="noStrike" cap="none">
                <a:solidFill>
                  <a:srgbClr val="000000"/>
                </a:solidFill>
                <a:latin typeface="Overlock"/>
                <a:ea typeface="Overlock"/>
                <a:cs typeface="Overlock"/>
                <a:sym typeface="Overlock"/>
              </a:rPr>
              <a:t>distribution drift </a:t>
            </a:r>
            <a:r>
              <a:rPr lang="en-US" sz="1800" b="0" i="0" u="none" strike="noStrike" cap="none">
                <a:solidFill>
                  <a:srgbClr val="000000"/>
                </a:solidFill>
                <a:latin typeface="Overlock"/>
                <a:ea typeface="Overlock"/>
                <a:cs typeface="Overlock"/>
                <a:sym typeface="Overlock"/>
              </a:rPr>
              <a:t>adalah men-track kinerja model pada metrik validasi di data live</a:t>
            </a:r>
            <a:endParaRPr/>
          </a:p>
          <a:p>
            <a:pPr marL="742950" marR="0" lvl="1" indent="-285750" algn="l" rtl="0">
              <a:lnSpc>
                <a:spcPct val="100000"/>
              </a:lnSpc>
              <a:spcBef>
                <a:spcPts val="0"/>
              </a:spcBef>
              <a:spcAft>
                <a:spcPts val="0"/>
              </a:spcAft>
              <a:buClr>
                <a:srgbClr val="000000"/>
              </a:buClr>
              <a:buSzPts val="1200"/>
              <a:buFont typeface="Arial"/>
              <a:buChar char="•"/>
            </a:pPr>
            <a:r>
              <a:rPr lang="en-US" sz="1800" b="0" i="0" u="none" strike="noStrike" cap="none">
                <a:solidFill>
                  <a:srgbClr val="000000"/>
                </a:solidFill>
                <a:latin typeface="Overlock"/>
                <a:ea typeface="Overlock"/>
                <a:cs typeface="Overlock"/>
                <a:sym typeface="Overlock"/>
              </a:rPr>
              <a:t>jika kinerja dapat dibandingkan dengan hasil validasi di model yg dibangun, maka model masih </a:t>
            </a:r>
            <a:r>
              <a:rPr lang="en-US" sz="1800" b="0" i="1" u="none" strike="noStrike" cap="none">
                <a:solidFill>
                  <a:srgbClr val="000000"/>
                </a:solidFill>
                <a:latin typeface="Overlock"/>
                <a:ea typeface="Overlock"/>
                <a:cs typeface="Overlock"/>
                <a:sym typeface="Overlock"/>
              </a:rPr>
              <a:t>fits </a:t>
            </a:r>
            <a:r>
              <a:rPr lang="en-US" sz="1800" b="0" i="0" u="none" strike="noStrike" cap="none">
                <a:solidFill>
                  <a:srgbClr val="000000"/>
                </a:solidFill>
                <a:latin typeface="Overlock"/>
                <a:ea typeface="Overlock"/>
                <a:cs typeface="Overlock"/>
                <a:sym typeface="Overlock"/>
              </a:rPr>
              <a:t>dgn data,</a:t>
            </a:r>
            <a:endParaRPr/>
          </a:p>
          <a:p>
            <a:pPr marL="742950" marR="0" lvl="1" indent="-285750" algn="l" rtl="0">
              <a:lnSpc>
                <a:spcPct val="100000"/>
              </a:lnSpc>
              <a:spcBef>
                <a:spcPts val="0"/>
              </a:spcBef>
              <a:spcAft>
                <a:spcPts val="0"/>
              </a:spcAft>
              <a:buClr>
                <a:srgbClr val="000000"/>
              </a:buClr>
              <a:buSzPts val="1200"/>
              <a:buFont typeface="Arial"/>
              <a:buChar char="•"/>
            </a:pPr>
            <a:r>
              <a:rPr lang="en-US" sz="1800" b="0" i="0" u="none" strike="noStrike" cap="none">
                <a:solidFill>
                  <a:srgbClr val="000000"/>
                </a:solidFill>
                <a:latin typeface="Overlock"/>
                <a:ea typeface="Overlock"/>
                <a:cs typeface="Overlock"/>
                <a:sym typeface="Overlock"/>
              </a:rPr>
              <a:t>jika kinerja semakin menurun, kemungkinan distribusi data live menyimpang substantif dari data historikal</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78"/>
          <p:cNvSpPr txBox="1"/>
          <p:nvPr/>
        </p:nvSpPr>
        <p:spPr>
          <a:xfrm>
            <a:off x="106150" y="492363"/>
            <a:ext cx="7043071" cy="61552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800" b="1" i="1" u="none" strike="noStrike" cap="none">
                <a:solidFill>
                  <a:srgbClr val="0F3570"/>
                </a:solidFill>
                <a:latin typeface="Overlock"/>
                <a:ea typeface="Overlock"/>
                <a:cs typeface="Overlock"/>
                <a:sym typeface="Overlock"/>
              </a:rPr>
              <a:t>Sources</a:t>
            </a:r>
            <a:endParaRPr sz="2500" b="1" i="0" u="none" strike="noStrike" cap="none">
              <a:solidFill>
                <a:srgbClr val="0F3570"/>
              </a:solidFill>
              <a:latin typeface="Overlock"/>
              <a:ea typeface="Overlock"/>
              <a:cs typeface="Overlock"/>
              <a:sym typeface="Overlock"/>
            </a:endParaRPr>
          </a:p>
        </p:txBody>
      </p:sp>
      <p:sp>
        <p:nvSpPr>
          <p:cNvPr id="790" name="Google Shape;790;p78"/>
          <p:cNvSpPr txBox="1"/>
          <p:nvPr/>
        </p:nvSpPr>
        <p:spPr>
          <a:xfrm>
            <a:off x="234050" y="849980"/>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791" name="Google Shape;791;p78"/>
          <p:cNvSpPr txBox="1"/>
          <p:nvPr/>
        </p:nvSpPr>
        <p:spPr>
          <a:xfrm>
            <a:off x="106150" y="1195903"/>
            <a:ext cx="8803800" cy="1690500"/>
          </a:xfrm>
          <a:prstGeom prst="rect">
            <a:avLst/>
          </a:prstGeom>
          <a:noFill/>
          <a:ln>
            <a:noFill/>
          </a:ln>
        </p:spPr>
        <p:txBody>
          <a:bodyPr spcFirstLastPara="1" wrap="square" lIns="91425" tIns="91425" rIns="91425" bIns="91425" anchor="t" anchorCtr="0">
            <a:spAutoFit/>
          </a:bodyPr>
          <a:lstStyle/>
          <a:p>
            <a:pPr marL="355600" marR="0" lvl="0" indent="-342900" algn="l" rtl="0">
              <a:lnSpc>
                <a:spcPct val="115000"/>
              </a:lnSpc>
              <a:spcBef>
                <a:spcPts val="100"/>
              </a:spcBef>
              <a:spcAft>
                <a:spcPts val="0"/>
              </a:spcAft>
              <a:buClr>
                <a:srgbClr val="000000"/>
              </a:buClr>
              <a:buSzPts val="1200"/>
              <a:buFont typeface="Arial"/>
              <a:buChar char="•"/>
            </a:pPr>
            <a:r>
              <a:rPr lang="en-US" sz="1400" b="1" i="1" u="sng" strike="noStrike" cap="none">
                <a:solidFill>
                  <a:srgbClr val="0F3570"/>
                </a:solidFill>
                <a:latin typeface="Overlock"/>
                <a:ea typeface="Overlock"/>
                <a:cs typeface="Overlock"/>
                <a:sym typeface="Overlock"/>
                <a:hlinkClick r:id="rId3">
                  <a:extLst>
                    <a:ext uri="{A12FA001-AC4F-418D-AE19-62706E023703}">
                      <ahyp:hlinkClr xmlns:ahyp="http://schemas.microsoft.com/office/drawing/2018/hyperlinkcolor" val="tx"/>
                    </a:ext>
                  </a:extLst>
                </a:hlinkClick>
              </a:rPr>
              <a:t>https://static.googleusercontent.com/media/research.google.com/id//pubs/archive/aad9f93b86b7addfea4c419b9100c6cdd26cacea.pdf</a:t>
            </a:r>
            <a:endParaRPr sz="1400" b="1" i="1" u="sng" strike="noStrike" cap="none">
              <a:solidFill>
                <a:srgbClr val="0F3570"/>
              </a:solidFill>
              <a:latin typeface="Overlock"/>
              <a:ea typeface="Overlock"/>
              <a:cs typeface="Overlock"/>
              <a:sym typeface="Overlock"/>
              <a:hlinkClick r:id="rId3">
                <a:extLst>
                  <a:ext uri="{A12FA001-AC4F-418D-AE19-62706E023703}">
                    <ahyp:hlinkClr xmlns:ahyp="http://schemas.microsoft.com/office/drawing/2018/hyperlinkcolor" val="tx"/>
                  </a:ext>
                </a:extLst>
              </a:hlinkClick>
            </a:endParaRPr>
          </a:p>
          <a:p>
            <a:pPr marL="355600" marR="0" lvl="0" indent="-342900" algn="l" rtl="0">
              <a:lnSpc>
                <a:spcPct val="115000"/>
              </a:lnSpc>
              <a:spcBef>
                <a:spcPts val="100"/>
              </a:spcBef>
              <a:spcAft>
                <a:spcPts val="0"/>
              </a:spcAft>
              <a:buClr>
                <a:srgbClr val="000000"/>
              </a:buClr>
              <a:buSzPts val="1200"/>
              <a:buFont typeface="Arial"/>
              <a:buChar char="•"/>
            </a:pPr>
            <a:r>
              <a:rPr lang="en-US" sz="1400" b="1" i="1" u="sng" strike="noStrike" cap="none">
                <a:solidFill>
                  <a:srgbClr val="0F3570"/>
                </a:solidFill>
                <a:latin typeface="Overlock"/>
                <a:ea typeface="Overlock"/>
                <a:cs typeface="Overlock"/>
                <a:sym typeface="Overlock"/>
                <a:hlinkClick r:id="rId3">
                  <a:extLst>
                    <a:ext uri="{A12FA001-AC4F-418D-AE19-62706E023703}">
                      <ahyp:hlinkClr xmlns:ahyp="http://schemas.microsoft.com/office/drawing/2018/hyperlinkcolor" val="tx"/>
                    </a:ext>
                  </a:extLst>
                </a:hlinkClick>
              </a:rPr>
              <a:t>https://www.kaggle.com/discussion/217946</a:t>
            </a:r>
            <a:endParaRPr sz="1400" b="1" i="1" u="none" strike="noStrike" cap="none">
              <a:solidFill>
                <a:srgbClr val="0F3570"/>
              </a:solidFill>
              <a:latin typeface="Overlock"/>
              <a:ea typeface="Overlock"/>
              <a:cs typeface="Overlock"/>
              <a:sym typeface="Overlock"/>
            </a:endParaRPr>
          </a:p>
          <a:p>
            <a:pPr marL="355600" marR="0" lvl="0" indent="-342900" algn="l" rtl="0">
              <a:lnSpc>
                <a:spcPct val="115000"/>
              </a:lnSpc>
              <a:spcBef>
                <a:spcPts val="100"/>
              </a:spcBef>
              <a:spcAft>
                <a:spcPts val="0"/>
              </a:spcAft>
              <a:buClr>
                <a:srgbClr val="000000"/>
              </a:buClr>
              <a:buSzPts val="1200"/>
              <a:buFont typeface="Arial"/>
              <a:buChar char="•"/>
            </a:pPr>
            <a:r>
              <a:rPr lang="en-US" sz="1400" b="1" i="1" u="sng" strike="noStrike" cap="none">
                <a:solidFill>
                  <a:srgbClr val="0F3570"/>
                </a:solidFill>
                <a:latin typeface="Overlock"/>
                <a:ea typeface="Overlock"/>
                <a:cs typeface="Overlock"/>
                <a:sym typeface="Overlock"/>
                <a:hlinkClick r:id="rId4">
                  <a:extLst>
                    <a:ext uri="{A12FA001-AC4F-418D-AE19-62706E023703}">
                      <ahyp:hlinkClr xmlns:ahyp="http://schemas.microsoft.com/office/drawing/2018/hyperlinkcolor" val="tx"/>
                    </a:ext>
                  </a:extLst>
                </a:hlinkClick>
              </a:rPr>
              <a:t>https://medium.com/@rasmi/the-ml-production-readiness-of-teslas-autopilot-80acd03b3089</a:t>
            </a:r>
            <a:r>
              <a:rPr lang="en-US" sz="1400" b="1" i="1" u="none" strike="noStrike" cap="none">
                <a:solidFill>
                  <a:srgbClr val="0F3570"/>
                </a:solidFill>
                <a:latin typeface="Overlock"/>
                <a:ea typeface="Overlock"/>
                <a:cs typeface="Overlock"/>
                <a:sym typeface="Overlock"/>
              </a:rPr>
              <a:t> </a:t>
            </a:r>
            <a:endParaRPr/>
          </a:p>
          <a:p>
            <a:pPr marL="355600" marR="0" lvl="0" indent="-342900" algn="l" rtl="0">
              <a:lnSpc>
                <a:spcPct val="115000"/>
              </a:lnSpc>
              <a:spcBef>
                <a:spcPts val="100"/>
              </a:spcBef>
              <a:spcAft>
                <a:spcPts val="0"/>
              </a:spcAft>
              <a:buClr>
                <a:srgbClr val="000000"/>
              </a:buClr>
              <a:buSzPts val="1200"/>
              <a:buFont typeface="Arial"/>
              <a:buChar char="•"/>
            </a:pPr>
            <a:r>
              <a:rPr lang="en-US" sz="1400" b="1" i="1" u="sng" strike="noStrike" cap="none">
                <a:solidFill>
                  <a:srgbClr val="0F3570"/>
                </a:solidFill>
                <a:latin typeface="Overlock"/>
                <a:ea typeface="Overlock"/>
                <a:cs typeface="Overlock"/>
                <a:sym typeface="Overlock"/>
                <a:hlinkClick r:id="rId5">
                  <a:extLst>
                    <a:ext uri="{A12FA001-AC4F-418D-AE19-62706E023703}">
                      <ahyp:hlinkClr xmlns:ahyp="http://schemas.microsoft.com/office/drawing/2018/hyperlinkcolor" val="tx"/>
                    </a:ext>
                  </a:extLst>
                </a:hlinkClick>
              </a:rPr>
              <a:t>https://ckaestne.github.io/seai/S2020/slides/13_infrastructurequality/infrastructurequality.pdf</a:t>
            </a:r>
            <a:r>
              <a:rPr lang="en-US" sz="1400" b="1" i="1" u="none" strike="noStrike" cap="none">
                <a:solidFill>
                  <a:srgbClr val="0F3570"/>
                </a:solidFill>
                <a:latin typeface="Overlock"/>
                <a:ea typeface="Overlock"/>
                <a:cs typeface="Overlock"/>
                <a:sym typeface="Overlock"/>
              </a:rPr>
              <a:t> </a:t>
            </a:r>
            <a:endParaRPr/>
          </a:p>
          <a:p>
            <a:pPr marL="355600" marR="0" lvl="0" indent="-342900" algn="l" rtl="0">
              <a:lnSpc>
                <a:spcPct val="115000"/>
              </a:lnSpc>
              <a:spcBef>
                <a:spcPts val="100"/>
              </a:spcBef>
              <a:spcAft>
                <a:spcPts val="0"/>
              </a:spcAft>
              <a:buClr>
                <a:srgbClr val="000000"/>
              </a:buClr>
              <a:buSzPts val="1200"/>
              <a:buFont typeface="Arial"/>
              <a:buChar char="•"/>
            </a:pPr>
            <a:r>
              <a:rPr lang="en-US" sz="1400" b="1" i="1" u="sng" strike="noStrike" cap="none">
                <a:solidFill>
                  <a:srgbClr val="0F3570"/>
                </a:solidFill>
                <a:latin typeface="Overlock"/>
                <a:ea typeface="Overlock"/>
                <a:cs typeface="Overlock"/>
                <a:sym typeface="Overlock"/>
                <a:hlinkClick r:id="rId6">
                  <a:extLst>
                    <a:ext uri="{A12FA001-AC4F-418D-AE19-62706E023703}">
                      <ahyp:hlinkClr xmlns:ahyp="http://schemas.microsoft.com/office/drawing/2018/hyperlinkcolor" val="tx"/>
                    </a:ext>
                  </a:extLst>
                </a:hlinkClick>
              </a:rPr>
              <a:t>https://blog.dataiku.com/the-google-ml-test-score-measuring-your-sust-ai-nability</a:t>
            </a:r>
            <a:r>
              <a:rPr lang="en-US" sz="1400" b="1" i="1" u="none" strike="noStrike" cap="none">
                <a:solidFill>
                  <a:srgbClr val="0F3570"/>
                </a:solidFill>
                <a:latin typeface="Overlock"/>
                <a:ea typeface="Overlock"/>
                <a:cs typeface="Overlock"/>
                <a:sym typeface="Overlock"/>
              </a:rPr>
              <a:t>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79"/>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2800"/>
              <a:buFont typeface="Arial"/>
              <a:buNone/>
            </a:pPr>
            <a:r>
              <a:rPr lang="en-US" sz="2500" b="1" i="0" u="none">
                <a:solidFill>
                  <a:schemeClr val="lt2"/>
                </a:solidFill>
                <a:latin typeface="Arial"/>
                <a:ea typeface="Arial"/>
                <a:cs typeface="Arial"/>
                <a:sym typeface="Arial"/>
              </a:rPr>
              <a:t>Quiz / Tugas </a:t>
            </a:r>
            <a:endParaRPr/>
          </a:p>
        </p:txBody>
      </p:sp>
      <p:sp>
        <p:nvSpPr>
          <p:cNvPr id="797" name="Google Shape;797;p79"/>
          <p:cNvSpPr txBox="1">
            <a:spLocks noGrp="1"/>
          </p:cNvSpPr>
          <p:nvPr>
            <p:ph type="body" idx="1"/>
          </p:nvPr>
        </p:nvSpPr>
        <p:spPr>
          <a:xfrm>
            <a:off x="311700" y="1152475"/>
            <a:ext cx="8520600" cy="3416400"/>
          </a:xfrm>
          <a:prstGeom prst="rect">
            <a:avLst/>
          </a:prstGeom>
          <a:noFill/>
          <a:ln>
            <a:noFill/>
          </a:ln>
        </p:spPr>
        <p:txBody>
          <a:bodyPr spcFirstLastPara="1" wrap="square" lIns="91425" tIns="45700" rIns="91425" bIns="45700" anchor="t" anchorCtr="0">
            <a:noAutofit/>
          </a:bodyPr>
          <a:lstStyle/>
          <a:p>
            <a:pPr marL="457200" lvl="0" indent="-342900" algn="l" rtl="0">
              <a:lnSpc>
                <a:spcPct val="115000"/>
              </a:lnSpc>
              <a:spcBef>
                <a:spcPts val="0"/>
              </a:spcBef>
              <a:spcAft>
                <a:spcPts val="0"/>
              </a:spcAft>
              <a:buClr>
                <a:srgbClr val="000000"/>
              </a:buClr>
              <a:buSzPts val="200"/>
              <a:buFont typeface="Arial"/>
              <a:buChar char="●"/>
            </a:pPr>
            <a:r>
              <a:rPr lang="en-US" sz="1800" b="0" i="0" u="none">
                <a:solidFill>
                  <a:schemeClr val="lt2"/>
                </a:solidFill>
                <a:latin typeface="Arial"/>
                <a:ea typeface="Arial"/>
                <a:cs typeface="Arial"/>
                <a:sym typeface="Arial"/>
              </a:rPr>
              <a:t>Quiz dapat diakses melalui https://spadadikti.id/</a:t>
            </a:r>
            <a:endParaRPr/>
          </a:p>
        </p:txBody>
      </p:sp>
      <p:sp>
        <p:nvSpPr>
          <p:cNvPr id="798" name="Google Shape;798;p79"/>
          <p:cNvSpPr txBox="1"/>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rgbClr val="000000"/>
                </a:solidFill>
                <a:latin typeface="Arial"/>
                <a:ea typeface="Arial"/>
                <a:cs typeface="Arial"/>
                <a:sym typeface="Arial"/>
              </a:rPr>
              <a:t>81</a:t>
            </a:fld>
            <a:endParaRPr sz="1000" b="0" i="0" u="none" strike="noStrike" cap="none">
              <a:solidFill>
                <a:srgbClr val="000000"/>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8"/>
          <p:cNvSpPr txBox="1"/>
          <p:nvPr/>
        </p:nvSpPr>
        <p:spPr>
          <a:xfrm>
            <a:off x="127749" y="479025"/>
            <a:ext cx="6040821" cy="56578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Bias dan Variansi</a:t>
            </a:r>
            <a:endParaRPr/>
          </a:p>
        </p:txBody>
      </p:sp>
      <p:sp>
        <p:nvSpPr>
          <p:cNvPr id="145" name="Google Shape;145;p8"/>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146" name="Google Shape;146;p8"/>
          <p:cNvSpPr txBox="1"/>
          <p:nvPr/>
        </p:nvSpPr>
        <p:spPr>
          <a:xfrm>
            <a:off x="106150" y="871425"/>
            <a:ext cx="8803800" cy="2446020"/>
          </a:xfrm>
          <a:prstGeom prst="rect">
            <a:avLst/>
          </a:prstGeom>
          <a:noFill/>
          <a:ln>
            <a:noFill/>
          </a:ln>
        </p:spPr>
        <p:txBody>
          <a:bodyPr spcFirstLastPara="1" wrap="square" lIns="91425" tIns="91425" rIns="91425" bIns="91425" anchor="t" anchorCtr="0">
            <a:spAutoFit/>
          </a:bodyPr>
          <a:lstStyle/>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Bias adalah asumsi penyederhanaan yang dibuat oleh model untuk membuat fungsi target lebih mudah didekati.</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Varians (var.) adalah jumlah estimasi fungsi target yang akan berubah jika diberikan data pelatihan yang berbeda.</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Trade-off adalah ketegangan antara error yang disebabkan oleh bias dan varians,  yg menjadi masalah utama dalam supervised learning. </a:t>
            </a:r>
            <a:endParaRPr sz="1800" b="0" i="1" u="none" strike="noStrike" cap="none">
              <a:solidFill>
                <a:srgbClr val="0F3570"/>
              </a:solidFill>
              <a:latin typeface="Overlock"/>
              <a:ea typeface="Overlock"/>
              <a:cs typeface="Overlock"/>
              <a:sym typeface="Overlock"/>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p:txBody>
      </p:sp>
      <p:pic>
        <p:nvPicPr>
          <p:cNvPr id="147" name="Google Shape;147;p8" descr="En_low_bias_low_variance"/>
          <p:cNvPicPr preferRelativeResize="0"/>
          <p:nvPr/>
        </p:nvPicPr>
        <p:blipFill rotWithShape="1">
          <a:blip r:embed="rId3">
            <a:alphaModFix/>
          </a:blip>
          <a:srcRect/>
          <a:stretch/>
        </p:blipFill>
        <p:spPr>
          <a:xfrm>
            <a:off x="608330" y="2954655"/>
            <a:ext cx="1541145" cy="1401445"/>
          </a:xfrm>
          <a:prstGeom prst="rect">
            <a:avLst/>
          </a:prstGeom>
          <a:noFill/>
          <a:ln w="9525" cap="flat" cmpd="sng">
            <a:solidFill>
              <a:schemeClr val="lt2"/>
            </a:solidFill>
            <a:prstDash val="solid"/>
            <a:round/>
            <a:headEnd type="none" w="sm" len="sm"/>
            <a:tailEnd type="none" w="sm" len="sm"/>
          </a:ln>
        </p:spPr>
      </p:pic>
      <p:pic>
        <p:nvPicPr>
          <p:cNvPr id="148" name="Google Shape;148;p8" descr="Truen_bad_prec_bad"/>
          <p:cNvPicPr preferRelativeResize="0"/>
          <p:nvPr/>
        </p:nvPicPr>
        <p:blipFill rotWithShape="1">
          <a:blip r:embed="rId4">
            <a:alphaModFix/>
          </a:blip>
          <a:srcRect/>
          <a:stretch/>
        </p:blipFill>
        <p:spPr>
          <a:xfrm>
            <a:off x="7145020" y="2924175"/>
            <a:ext cx="1680845" cy="1440180"/>
          </a:xfrm>
          <a:prstGeom prst="rect">
            <a:avLst/>
          </a:prstGeom>
          <a:noFill/>
          <a:ln w="9525" cap="flat" cmpd="sng">
            <a:solidFill>
              <a:schemeClr val="lt2"/>
            </a:solidFill>
            <a:prstDash val="solid"/>
            <a:round/>
            <a:headEnd type="none" w="sm" len="sm"/>
            <a:tailEnd type="none" w="sm" len="sm"/>
          </a:ln>
        </p:spPr>
      </p:pic>
      <p:pic>
        <p:nvPicPr>
          <p:cNvPr id="149" name="Google Shape;149;p8" descr="Truen_bad_prec_ok"/>
          <p:cNvPicPr preferRelativeResize="0"/>
          <p:nvPr/>
        </p:nvPicPr>
        <p:blipFill rotWithShape="1">
          <a:blip r:embed="rId5">
            <a:alphaModFix/>
          </a:blip>
          <a:srcRect/>
          <a:stretch/>
        </p:blipFill>
        <p:spPr>
          <a:xfrm>
            <a:off x="2799715" y="2954655"/>
            <a:ext cx="1541780" cy="1401445"/>
          </a:xfrm>
          <a:prstGeom prst="rect">
            <a:avLst/>
          </a:prstGeom>
          <a:noFill/>
          <a:ln w="9525" cap="flat" cmpd="sng">
            <a:solidFill>
              <a:schemeClr val="lt2"/>
            </a:solidFill>
            <a:prstDash val="solid"/>
            <a:round/>
            <a:headEnd type="none" w="sm" len="sm"/>
            <a:tailEnd type="none" w="sm" len="sm"/>
          </a:ln>
        </p:spPr>
      </p:pic>
      <p:pic>
        <p:nvPicPr>
          <p:cNvPr id="150" name="Google Shape;150;p8" descr="Truen_ok_prec_bad"/>
          <p:cNvPicPr preferRelativeResize="0"/>
          <p:nvPr/>
        </p:nvPicPr>
        <p:blipFill rotWithShape="1">
          <a:blip r:embed="rId6">
            <a:alphaModFix/>
          </a:blip>
          <a:srcRect/>
          <a:stretch/>
        </p:blipFill>
        <p:spPr>
          <a:xfrm>
            <a:off x="5015865" y="2950845"/>
            <a:ext cx="1545590" cy="1405255"/>
          </a:xfrm>
          <a:prstGeom prst="rect">
            <a:avLst/>
          </a:prstGeom>
          <a:noFill/>
          <a:ln w="9525" cap="flat" cmpd="sng">
            <a:solidFill>
              <a:schemeClr val="lt2"/>
            </a:solidFill>
            <a:prstDash val="solid"/>
            <a:round/>
            <a:headEnd type="none" w="sm" len="sm"/>
            <a:tailEnd type="none" w="sm" len="sm"/>
          </a:ln>
        </p:spPr>
      </p:pic>
      <p:sp>
        <p:nvSpPr>
          <p:cNvPr id="151" name="Google Shape;151;p8"/>
          <p:cNvSpPr txBox="1"/>
          <p:nvPr/>
        </p:nvSpPr>
        <p:spPr>
          <a:xfrm>
            <a:off x="603250" y="4431030"/>
            <a:ext cx="1604010" cy="245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a:solidFill>
                  <a:srgbClr val="000000"/>
                </a:solidFill>
                <a:latin typeface="Arial"/>
                <a:ea typeface="Arial"/>
                <a:cs typeface="Arial"/>
                <a:sym typeface="Arial"/>
              </a:rPr>
              <a:t>Bias rendah, Var. rendah</a:t>
            </a:r>
            <a:endParaRPr/>
          </a:p>
        </p:txBody>
      </p:sp>
      <p:sp>
        <p:nvSpPr>
          <p:cNvPr id="152" name="Google Shape;152;p8"/>
          <p:cNvSpPr txBox="1"/>
          <p:nvPr/>
        </p:nvSpPr>
        <p:spPr>
          <a:xfrm>
            <a:off x="2799715" y="4431030"/>
            <a:ext cx="1604010" cy="245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a:solidFill>
                  <a:srgbClr val="000000"/>
                </a:solidFill>
                <a:latin typeface="Arial"/>
                <a:ea typeface="Arial"/>
                <a:cs typeface="Arial"/>
                <a:sym typeface="Arial"/>
              </a:rPr>
              <a:t>Bias tinggi, Var. rendah</a:t>
            </a:r>
            <a:endParaRPr/>
          </a:p>
        </p:txBody>
      </p:sp>
      <p:sp>
        <p:nvSpPr>
          <p:cNvPr id="153" name="Google Shape;153;p8"/>
          <p:cNvSpPr txBox="1"/>
          <p:nvPr/>
        </p:nvSpPr>
        <p:spPr>
          <a:xfrm>
            <a:off x="5015865" y="4428490"/>
            <a:ext cx="1604010" cy="245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a:solidFill>
                  <a:srgbClr val="000000"/>
                </a:solidFill>
                <a:latin typeface="Arial"/>
                <a:ea typeface="Arial"/>
                <a:cs typeface="Arial"/>
                <a:sym typeface="Arial"/>
              </a:rPr>
              <a:t>Bias rendah, Var. tinggi</a:t>
            </a:r>
            <a:endParaRPr/>
          </a:p>
        </p:txBody>
      </p:sp>
      <p:sp>
        <p:nvSpPr>
          <p:cNvPr id="154" name="Google Shape;154;p8"/>
          <p:cNvSpPr txBox="1"/>
          <p:nvPr/>
        </p:nvSpPr>
        <p:spPr>
          <a:xfrm>
            <a:off x="7145020" y="4398010"/>
            <a:ext cx="1680210" cy="245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a:solidFill>
                  <a:srgbClr val="000000"/>
                </a:solidFill>
                <a:latin typeface="Arial"/>
                <a:ea typeface="Arial"/>
                <a:cs typeface="Arial"/>
                <a:sym typeface="Arial"/>
              </a:rPr>
              <a:t>Bias tinggi, Var. tinggi</a:t>
            </a:r>
            <a:endParaRPr/>
          </a:p>
        </p:txBody>
      </p:sp>
    </p:spTree>
  </p:cSld>
  <p:clrMapOvr>
    <a:masterClrMapping/>
  </p:clrMapOvr>
</p:sld>
</file>

<file path=ppt/theme/theme1.xml><?xml version="1.0" encoding="utf-8"?>
<a:theme xmlns:a="http://schemas.openxmlformats.org/drawingml/2006/main" name="Template Microcredential Dikti 2021 (1)">
  <a:themeElements>
    <a:clrScheme name="Custom 1">
      <a:dk1>
        <a:srgbClr val="000000"/>
      </a:dk1>
      <a:lt1>
        <a:srgbClr val="000000"/>
      </a:lt1>
      <a:dk2>
        <a:srgbClr val="000000"/>
      </a:dk2>
      <a:lt2>
        <a:srgbClr val="000000"/>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647</TotalTime>
  <Words>5013</Words>
  <Application>Microsoft Macintosh PowerPoint</Application>
  <PresentationFormat>On-screen Show (16:9)</PresentationFormat>
  <Paragraphs>815</Paragraphs>
  <Slides>82</Slides>
  <Notes>82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82</vt:i4>
      </vt:variant>
    </vt:vector>
  </HeadingPairs>
  <TitlesOfParts>
    <vt:vector size="90" baseType="lpstr">
      <vt:lpstr>Corbel</vt:lpstr>
      <vt:lpstr>Lato</vt:lpstr>
      <vt:lpstr>Calibri</vt:lpstr>
      <vt:lpstr>Arial</vt:lpstr>
      <vt:lpstr>Garamond</vt:lpstr>
      <vt:lpstr>Overlock</vt:lpstr>
      <vt:lpstr>Courier New</vt:lpstr>
      <vt:lpstr>Template Microcredential Dikti 2021 (1)</vt:lpstr>
      <vt:lpstr>Membangun model 7: Evaluasi</vt:lpstr>
      <vt:lpstr>Ir. Rahmad Dawood, S.Kom., M.Sc., IPM, ASEAN.Eng.</vt:lpstr>
      <vt:lpstr>Deskripsi Topik</vt:lpstr>
      <vt:lpstr>Deskripsi Topik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Quiz / Tugas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Membangun model 7: Evaluasi</dc:title>
  <dc:creator>Agus Pratondo</dc:creator>
  <cp:lastModifiedBy>39</cp:lastModifiedBy>
  <cp:revision>3</cp:revision>
  <cp:lastPrinted>2021-12-06T02:31:46Z</cp:lastPrinted>
  <dcterms:created xsi:type="dcterms:W3CDTF">2021-09-14T15:14:00Z</dcterms:created>
  <dcterms:modified xsi:type="dcterms:W3CDTF">2021-12-06T02:34:41Z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1C69C088699B45E3AF68195845B1E106</vt:lpwstr>
  </property>
  <property fmtid="{D5CDD505-2E9C-101B-9397-08002B2CF9AE}" pid="3" name="KSOProductBuildVer">
    <vt:lpwstr>1033-11.2.0.10296</vt:lpwstr>
  </property>
</Properties>
</file>